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8288000" cy="10287000"/>
  <p:notesSz cx="6858000" cy="9144000"/>
  <p:embeddedFontLst>
    <p:embeddedFont>
      <p:font typeface="Sugo Classic" charset="1" panose="00000000000000000000"/>
      <p:regular r:id="rId15"/>
    </p:embeddedFont>
    <p:embeddedFont>
      <p:font typeface="Rubik Dirt" charset="1" panose="00000000000000000000"/>
      <p:regular r:id="rId16"/>
    </p:embeddedFont>
    <p:embeddedFont>
      <p:font typeface="Crimson Pro" charset="1" panose="00000000000000000000"/>
      <p:regular r:id="rId17"/>
    </p:embeddedFont>
    <p:embeddedFont>
      <p:font typeface="Beatrix Antiqua" charset="1" panose="02000503080000020003"/>
      <p:regular r:id="rId18"/>
    </p:embeddedFont>
    <p:embeddedFont>
      <p:font typeface="Noto Serif Display" charset="1" panose="02020502080505020204"/>
      <p:regular r:id="rId19"/>
    </p:embeddedFont>
    <p:embeddedFont>
      <p:font typeface="Crimson Pro Bold" charset="1" panose="00000000000000000000"/>
      <p:regular r:id="rId20"/>
    </p:embeddedFont>
    <p:embeddedFont>
      <p:font typeface="PT Serif" charset="1" panose="020A0603040505020204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3.png" Type="http://schemas.openxmlformats.org/officeDocument/2006/relationships/image"/><Relationship Id="rId4" Target="../media/image4.png" Type="http://schemas.openxmlformats.org/officeDocument/2006/relationships/image"/><Relationship Id="rId5" Target="../media/image5.png" Type="http://schemas.openxmlformats.org/officeDocument/2006/relationships/image"/><Relationship Id="rId6" Target="../media/image6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3.png" Type="http://schemas.openxmlformats.org/officeDocument/2006/relationships/image"/><Relationship Id="rId4" Target="../media/image7.jpeg" Type="http://schemas.openxmlformats.org/officeDocument/2006/relationships/image"/><Relationship Id="rId5" Target="../media/image8.jpeg" Type="http://schemas.openxmlformats.org/officeDocument/2006/relationships/image"/><Relationship Id="rId6" Target="../media/image9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10.jpeg" Type="http://schemas.openxmlformats.org/officeDocument/2006/relationships/image"/><Relationship Id="rId4" Target="../media/image11.jpeg" Type="http://schemas.openxmlformats.org/officeDocument/2006/relationships/image"/><Relationship Id="rId5" Target="../media/image12.png" Type="http://schemas.openxmlformats.org/officeDocument/2006/relationships/image"/><Relationship Id="rId6" Target="../media/image13.svg" Type="http://schemas.openxmlformats.org/officeDocument/2006/relationships/image"/><Relationship Id="rId7" Target="../media/image14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15.png" Type="http://schemas.openxmlformats.org/officeDocument/2006/relationships/image"/><Relationship Id="rId4" Target="../media/image16.png" Type="http://schemas.openxmlformats.org/officeDocument/2006/relationships/image"/><Relationship Id="rId5" Target="../media/image17.png" Type="http://schemas.openxmlformats.org/officeDocument/2006/relationships/image"/><Relationship Id="rId6" Target="../media/image18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19.jpeg" Type="http://schemas.openxmlformats.org/officeDocument/2006/relationships/image"/><Relationship Id="rId4" Target="../media/image20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3.png" Type="http://schemas.openxmlformats.org/officeDocument/2006/relationships/image"/><Relationship Id="rId4" Target="../media/image21.png" Type="http://schemas.openxmlformats.org/officeDocument/2006/relationships/image"/><Relationship Id="rId5" Target="../media/image22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3.jpeg" Type="http://schemas.openxmlformats.org/officeDocument/2006/relationships/image"/><Relationship Id="rId4" Target="../media/image24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52520" y="5878830"/>
            <a:ext cx="18640520" cy="6758940"/>
          </a:xfrm>
          <a:custGeom>
            <a:avLst/>
            <a:gdLst/>
            <a:ahLst/>
            <a:cxnLst/>
            <a:rect r="r" b="b" t="t" l="l"/>
            <a:pathLst>
              <a:path h="6758940" w="18640520">
                <a:moveTo>
                  <a:pt x="0" y="0"/>
                </a:moveTo>
                <a:lnTo>
                  <a:pt x="18640520" y="0"/>
                </a:lnTo>
                <a:lnTo>
                  <a:pt x="18640520" y="6758940"/>
                </a:lnTo>
                <a:lnTo>
                  <a:pt x="0" y="67589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963" r="0" b="-963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984616" y="-490898"/>
            <a:ext cx="3335307" cy="8085592"/>
          </a:xfrm>
          <a:custGeom>
            <a:avLst/>
            <a:gdLst/>
            <a:ahLst/>
            <a:cxnLst/>
            <a:rect r="r" b="b" t="t" l="l"/>
            <a:pathLst>
              <a:path h="8085592" w="3335307">
                <a:moveTo>
                  <a:pt x="0" y="0"/>
                </a:moveTo>
                <a:lnTo>
                  <a:pt x="3335307" y="0"/>
                </a:lnTo>
                <a:lnTo>
                  <a:pt x="3335307" y="8085592"/>
                </a:lnTo>
                <a:lnTo>
                  <a:pt x="0" y="80855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709850" y="-72988"/>
            <a:ext cx="18288000" cy="74647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757"/>
              </a:lnSpc>
            </a:pPr>
            <a:r>
              <a:rPr lang="en-US" sz="9112">
                <a:solidFill>
                  <a:srgbClr val="613D36"/>
                </a:solidFill>
                <a:latin typeface="Sugo Classic"/>
                <a:ea typeface="Sugo Classic"/>
                <a:cs typeface="Sugo Classic"/>
                <a:sym typeface="Sugo Classic"/>
              </a:rPr>
              <a:t>Мова як важливий чинник розвитку національної ідентичності (на прикладі українців Донеччини)</a:t>
            </a:r>
          </a:p>
          <a:p>
            <a:pPr algn="ctr">
              <a:lnSpc>
                <a:spcPts val="21155"/>
              </a:lnSpc>
            </a:pPr>
          </a:p>
        </p:txBody>
      </p:sp>
      <p:grpSp>
        <p:nvGrpSpPr>
          <p:cNvPr name="Group 6" id="6"/>
          <p:cNvGrpSpPr/>
          <p:nvPr/>
        </p:nvGrpSpPr>
        <p:grpSpPr>
          <a:xfrm rot="0">
            <a:off x="6460534" y="4887534"/>
            <a:ext cx="6786632" cy="3086100"/>
            <a:chOff x="0" y="0"/>
            <a:chExt cx="1787426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787426" cy="812800"/>
            </a:xfrm>
            <a:custGeom>
              <a:avLst/>
              <a:gdLst/>
              <a:ahLst/>
              <a:cxnLst/>
              <a:rect r="r" b="b" t="t" l="l"/>
              <a:pathLst>
                <a:path h="812800" w="1787426">
                  <a:moveTo>
                    <a:pt x="58179" y="0"/>
                  </a:moveTo>
                  <a:lnTo>
                    <a:pt x="1729247" y="0"/>
                  </a:lnTo>
                  <a:cubicBezTo>
                    <a:pt x="1744677" y="0"/>
                    <a:pt x="1759475" y="6130"/>
                    <a:pt x="1770386" y="17040"/>
                  </a:cubicBezTo>
                  <a:cubicBezTo>
                    <a:pt x="1781296" y="27951"/>
                    <a:pt x="1787426" y="42749"/>
                    <a:pt x="1787426" y="58179"/>
                  </a:cubicBezTo>
                  <a:lnTo>
                    <a:pt x="1787426" y="754621"/>
                  </a:lnTo>
                  <a:cubicBezTo>
                    <a:pt x="1787426" y="770051"/>
                    <a:pt x="1781296" y="784849"/>
                    <a:pt x="1770386" y="795760"/>
                  </a:cubicBezTo>
                  <a:cubicBezTo>
                    <a:pt x="1759475" y="806670"/>
                    <a:pt x="1744677" y="812800"/>
                    <a:pt x="1729247" y="812800"/>
                  </a:cubicBezTo>
                  <a:lnTo>
                    <a:pt x="58179" y="812800"/>
                  </a:lnTo>
                  <a:cubicBezTo>
                    <a:pt x="42749" y="812800"/>
                    <a:pt x="27951" y="806670"/>
                    <a:pt x="17040" y="795760"/>
                  </a:cubicBezTo>
                  <a:cubicBezTo>
                    <a:pt x="6130" y="784849"/>
                    <a:pt x="0" y="770051"/>
                    <a:pt x="0" y="754621"/>
                  </a:cubicBezTo>
                  <a:lnTo>
                    <a:pt x="0" y="58179"/>
                  </a:lnTo>
                  <a:cubicBezTo>
                    <a:pt x="0" y="42749"/>
                    <a:pt x="6130" y="27951"/>
                    <a:pt x="17040" y="17040"/>
                  </a:cubicBezTo>
                  <a:cubicBezTo>
                    <a:pt x="27951" y="6130"/>
                    <a:pt x="42749" y="0"/>
                    <a:pt x="58179" y="0"/>
                  </a:cubicBezTo>
                  <a:close/>
                </a:path>
              </a:pathLst>
            </a:custGeom>
            <a:solidFill>
              <a:srgbClr val="613D36">
                <a:alpha val="68627"/>
              </a:srgbClr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1787426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6226356" y="4918506"/>
            <a:ext cx="7254989" cy="30551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69"/>
              </a:lnSpc>
            </a:pPr>
            <a:r>
              <a:rPr lang="en-US" sz="3478">
                <a:solidFill>
                  <a:srgbClr val="FFFFFF"/>
                </a:solidFill>
                <a:latin typeface="Sugo Classic"/>
                <a:ea typeface="Sugo Classic"/>
                <a:cs typeface="Sugo Classic"/>
                <a:sym typeface="Sugo Classic"/>
              </a:rPr>
              <a:t>Ситник Ю.В.</a:t>
            </a:r>
          </a:p>
          <a:p>
            <a:pPr algn="ctr">
              <a:lnSpc>
                <a:spcPts val="4869"/>
              </a:lnSpc>
            </a:pPr>
            <a:r>
              <a:rPr lang="en-US" sz="3478">
                <a:solidFill>
                  <a:srgbClr val="FFFFFF"/>
                </a:solidFill>
                <a:latin typeface="Sugo Classic"/>
                <a:ea typeface="Sugo Classic"/>
                <a:cs typeface="Sugo Classic"/>
                <a:sym typeface="Sugo Classic"/>
              </a:rPr>
              <a:t>к.і.н., ст.</a:t>
            </a:r>
            <a:r>
              <a:rPr lang="en-US" sz="3478">
                <a:solidFill>
                  <a:srgbClr val="FFFFFF"/>
                </a:solidFill>
                <a:latin typeface="Sugo Classic"/>
                <a:ea typeface="Sugo Classic"/>
                <a:cs typeface="Sugo Classic"/>
                <a:sym typeface="Sugo Classic"/>
              </a:rPr>
              <a:t> викладачка кафедри </a:t>
            </a:r>
          </a:p>
          <a:p>
            <a:pPr algn="ctr">
              <a:lnSpc>
                <a:spcPts val="4869"/>
              </a:lnSpc>
            </a:pPr>
            <a:r>
              <a:rPr lang="en-US" sz="3478">
                <a:solidFill>
                  <a:srgbClr val="FFFFFF"/>
                </a:solidFill>
                <a:latin typeface="Sugo Classic"/>
                <a:ea typeface="Sugo Classic"/>
                <a:cs typeface="Sugo Classic"/>
                <a:sym typeface="Sugo Classic"/>
              </a:rPr>
              <a:t>соціально-гуманітарних і правових дисциплін</a:t>
            </a:r>
          </a:p>
          <a:p>
            <a:pPr algn="ctr">
              <a:lnSpc>
                <a:spcPts val="4869"/>
              </a:lnSpc>
            </a:pPr>
            <a:r>
              <a:rPr lang="en-US" sz="3478">
                <a:solidFill>
                  <a:srgbClr val="FFFFFF"/>
                </a:solidFill>
                <a:latin typeface="Sugo Classic"/>
                <a:ea typeface="Sugo Classic"/>
                <a:cs typeface="Sugo Classic"/>
                <a:sym typeface="Sugo Classic"/>
              </a:rPr>
              <a:t>Уманського національного університету</a:t>
            </a:r>
          </a:p>
          <a:p>
            <a:pPr algn="ctr">
              <a:lnSpc>
                <a:spcPts val="4869"/>
              </a:lnSpc>
            </a:p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673177" y="-506773"/>
            <a:ext cx="1701877" cy="4125764"/>
          </a:xfrm>
          <a:custGeom>
            <a:avLst/>
            <a:gdLst/>
            <a:ahLst/>
            <a:cxnLst/>
            <a:rect r="r" b="b" t="t" l="l"/>
            <a:pathLst>
              <a:path h="4125764" w="1701877">
                <a:moveTo>
                  <a:pt x="0" y="0"/>
                </a:moveTo>
                <a:lnTo>
                  <a:pt x="1701877" y="0"/>
                </a:lnTo>
                <a:lnTo>
                  <a:pt x="1701877" y="4125764"/>
                </a:lnTo>
                <a:lnTo>
                  <a:pt x="0" y="412576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154507" y="6067775"/>
            <a:ext cx="3653151" cy="6381050"/>
          </a:xfrm>
          <a:custGeom>
            <a:avLst/>
            <a:gdLst/>
            <a:ahLst/>
            <a:cxnLst/>
            <a:rect r="r" b="b" t="t" l="l"/>
            <a:pathLst>
              <a:path h="6381050" w="3653151">
                <a:moveTo>
                  <a:pt x="0" y="0"/>
                </a:moveTo>
                <a:lnTo>
                  <a:pt x="3653151" y="0"/>
                </a:lnTo>
                <a:lnTo>
                  <a:pt x="3653151" y="6381050"/>
                </a:lnTo>
                <a:lnTo>
                  <a:pt x="0" y="63810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253476" y="7813197"/>
            <a:ext cx="3622518" cy="3513843"/>
          </a:xfrm>
          <a:custGeom>
            <a:avLst/>
            <a:gdLst/>
            <a:ahLst/>
            <a:cxnLst/>
            <a:rect r="r" b="b" t="t" l="l"/>
            <a:pathLst>
              <a:path h="3513843" w="3622518">
                <a:moveTo>
                  <a:pt x="0" y="0"/>
                </a:moveTo>
                <a:lnTo>
                  <a:pt x="3622518" y="0"/>
                </a:lnTo>
                <a:lnTo>
                  <a:pt x="3622518" y="3513843"/>
                </a:lnTo>
                <a:lnTo>
                  <a:pt x="0" y="35138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71133" y="3948978"/>
            <a:ext cx="13937648" cy="63963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47"/>
              </a:lnSpc>
            </a:pPr>
          </a:p>
          <a:p>
            <a:pPr algn="ctr">
              <a:lnSpc>
                <a:spcPts val="4447"/>
              </a:lnSpc>
            </a:pPr>
          </a:p>
          <a:p>
            <a:pPr algn="ctr" marL="820416" indent="-410208" lvl="1">
              <a:lnSpc>
                <a:spcPts val="5281"/>
              </a:lnSpc>
              <a:buFont typeface="Arial"/>
              <a:buChar char="•"/>
            </a:pPr>
            <a:r>
              <a:rPr lang="en-US" sz="3799">
                <a:solidFill>
                  <a:srgbClr val="613D36"/>
                </a:solidFill>
                <a:latin typeface="Rubik Dirt"/>
                <a:ea typeface="Rubik Dirt"/>
                <a:cs typeface="Rubik Dirt"/>
                <a:sym typeface="Rubik Dirt"/>
              </a:rPr>
              <a:t>Національна ідентичність - основа єдності українців.</a:t>
            </a:r>
          </a:p>
          <a:p>
            <a:pPr algn="ctr">
              <a:lnSpc>
                <a:spcPts val="5281"/>
              </a:lnSpc>
            </a:pPr>
          </a:p>
          <a:p>
            <a:pPr algn="ctr" marL="820416" indent="-410208" lvl="1">
              <a:lnSpc>
                <a:spcPts val="5281"/>
              </a:lnSpc>
              <a:buFont typeface="Arial"/>
              <a:buChar char="•"/>
            </a:pPr>
            <a:r>
              <a:rPr lang="en-US" sz="3799">
                <a:solidFill>
                  <a:srgbClr val="613D36"/>
                </a:solidFill>
                <a:latin typeface="Rubik Dirt"/>
                <a:ea typeface="Rubik Dirt"/>
                <a:cs typeface="Rubik Dirt"/>
                <a:sym typeface="Rubik Dirt"/>
              </a:rPr>
              <a:t>Мова - ключовий інструмент формування ідентичності.</a:t>
            </a:r>
          </a:p>
          <a:p>
            <a:pPr algn="ctr">
              <a:lnSpc>
                <a:spcPts val="5281"/>
              </a:lnSpc>
            </a:pPr>
          </a:p>
          <a:p>
            <a:pPr algn="ctr" marL="820416" indent="-410208" lvl="1">
              <a:lnSpc>
                <a:spcPts val="5281"/>
              </a:lnSpc>
              <a:buFont typeface="Arial"/>
              <a:buChar char="•"/>
            </a:pPr>
            <a:r>
              <a:rPr lang="en-US" sz="3799">
                <a:solidFill>
                  <a:srgbClr val="613D36"/>
                </a:solidFill>
                <a:latin typeface="Rubik Dirt"/>
                <a:ea typeface="Rubik Dirt"/>
                <a:cs typeface="Rubik Dirt"/>
                <a:sym typeface="Rubik Dirt"/>
              </a:rPr>
              <a:t>Українська мова на Донеччині.</a:t>
            </a:r>
          </a:p>
          <a:p>
            <a:pPr algn="ctr">
              <a:lnSpc>
                <a:spcPts val="4864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-418928" y="771525"/>
            <a:ext cx="13049309" cy="18402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597"/>
              </a:lnSpc>
            </a:pPr>
            <a:r>
              <a:rPr lang="en-US" sz="10426">
                <a:solidFill>
                  <a:srgbClr val="613D36"/>
                </a:solidFill>
                <a:latin typeface="Sugo Classic"/>
                <a:ea typeface="Sugo Classic"/>
                <a:cs typeface="Sugo Classic"/>
                <a:sym typeface="Sugo Classic"/>
              </a:rPr>
              <a:t>Актуальність теми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0734622" y="455096"/>
            <a:ext cx="7032606" cy="4688404"/>
          </a:xfrm>
          <a:custGeom>
            <a:avLst/>
            <a:gdLst/>
            <a:ahLst/>
            <a:cxnLst/>
            <a:rect r="r" b="b" t="t" l="l"/>
            <a:pathLst>
              <a:path h="4688404" w="7032606">
                <a:moveTo>
                  <a:pt x="0" y="0"/>
                </a:moveTo>
                <a:lnTo>
                  <a:pt x="7032606" y="0"/>
                </a:lnTo>
                <a:lnTo>
                  <a:pt x="7032606" y="4688404"/>
                </a:lnTo>
                <a:lnTo>
                  <a:pt x="0" y="468840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64000"/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73299" y="-818860"/>
            <a:ext cx="1701877" cy="4125764"/>
          </a:xfrm>
          <a:custGeom>
            <a:avLst/>
            <a:gdLst/>
            <a:ahLst/>
            <a:cxnLst/>
            <a:rect r="r" b="b" t="t" l="l"/>
            <a:pathLst>
              <a:path h="4125764" w="1701877">
                <a:moveTo>
                  <a:pt x="0" y="0"/>
                </a:moveTo>
                <a:lnTo>
                  <a:pt x="1701877" y="0"/>
                </a:lnTo>
                <a:lnTo>
                  <a:pt x="1701877" y="4125764"/>
                </a:lnTo>
                <a:lnTo>
                  <a:pt x="0" y="412576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943441" y="2650333"/>
            <a:ext cx="2392204" cy="3246924"/>
          </a:xfrm>
          <a:custGeom>
            <a:avLst/>
            <a:gdLst/>
            <a:ahLst/>
            <a:cxnLst/>
            <a:rect r="r" b="b" t="t" l="l"/>
            <a:pathLst>
              <a:path h="3246924" w="2392204">
                <a:moveTo>
                  <a:pt x="0" y="0"/>
                </a:moveTo>
                <a:lnTo>
                  <a:pt x="2392204" y="0"/>
                </a:lnTo>
                <a:lnTo>
                  <a:pt x="2392204" y="3246924"/>
                </a:lnTo>
                <a:lnTo>
                  <a:pt x="0" y="32469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943441" y="6599634"/>
            <a:ext cx="2440620" cy="3170690"/>
          </a:xfrm>
          <a:custGeom>
            <a:avLst/>
            <a:gdLst/>
            <a:ahLst/>
            <a:cxnLst/>
            <a:rect r="r" b="b" t="t" l="l"/>
            <a:pathLst>
              <a:path h="3170690" w="2440620">
                <a:moveTo>
                  <a:pt x="0" y="0"/>
                </a:moveTo>
                <a:lnTo>
                  <a:pt x="2440620" y="0"/>
                </a:lnTo>
                <a:lnTo>
                  <a:pt x="2440620" y="3170689"/>
                </a:lnTo>
                <a:lnTo>
                  <a:pt x="0" y="317068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76000"/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69176" y="5897257"/>
            <a:ext cx="3636846" cy="2045726"/>
          </a:xfrm>
          <a:custGeom>
            <a:avLst/>
            <a:gdLst/>
            <a:ahLst/>
            <a:cxnLst/>
            <a:rect r="r" b="b" t="t" l="l"/>
            <a:pathLst>
              <a:path h="2045726" w="3636846">
                <a:moveTo>
                  <a:pt x="0" y="0"/>
                </a:moveTo>
                <a:lnTo>
                  <a:pt x="3636846" y="0"/>
                </a:lnTo>
                <a:lnTo>
                  <a:pt x="3636846" y="2045726"/>
                </a:lnTo>
                <a:lnTo>
                  <a:pt x="0" y="204572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65000"/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066026" y="771525"/>
            <a:ext cx="13049309" cy="18402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597"/>
              </a:lnSpc>
            </a:pPr>
            <a:r>
              <a:rPr lang="en-US" sz="10426">
                <a:solidFill>
                  <a:srgbClr val="613D36"/>
                </a:solidFill>
                <a:latin typeface="Sugo Classic"/>
                <a:ea typeface="Sugo Classic"/>
                <a:cs typeface="Sugo Classic"/>
                <a:sym typeface="Sugo Classic"/>
              </a:rPr>
              <a:t>Мова як основа ідентичності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669176" y="3881351"/>
            <a:ext cx="13747681" cy="2089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70"/>
              </a:lnSpc>
            </a:pPr>
            <a:r>
              <a:rPr lang="en-US" sz="3000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«Кожен</a:t>
            </a:r>
            <a:r>
              <a:rPr lang="en-US" sz="3000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 народ обведений колом своєї мови… Мова є форма засвоєння світу людиною, пізнання світу, пізнання себе… Мова є справою Божою і ніщо не може зрівнятися з нею.»   </a:t>
            </a:r>
          </a:p>
          <a:p>
            <a:pPr algn="l">
              <a:lnSpc>
                <a:spcPts val="4170"/>
              </a:lnSpc>
            </a:pPr>
            <a:r>
              <a:rPr lang="en-US" sz="3000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                                                                                                                                            </a:t>
            </a:r>
            <a:r>
              <a:rPr lang="en-US" sz="3000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Олександр Потебня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69176" y="8118303"/>
            <a:ext cx="14153022" cy="1565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70"/>
              </a:lnSpc>
            </a:pPr>
            <a:r>
              <a:rPr lang="en-US" sz="3000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“Народ</a:t>
            </a:r>
            <a:r>
              <a:rPr lang="en-US" sz="3000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 із втраченою мовою є розумово поневоленим”</a:t>
            </a:r>
          </a:p>
          <a:p>
            <a:pPr algn="l">
              <a:lnSpc>
                <a:spcPts val="4170"/>
              </a:lnSpc>
            </a:pPr>
            <a:r>
              <a:rPr lang="en-US" sz="3000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                                                                                                                                   </a:t>
            </a:r>
          </a:p>
          <a:p>
            <a:pPr algn="l">
              <a:lnSpc>
                <a:spcPts val="4170"/>
              </a:lnSpc>
            </a:pPr>
            <a:r>
              <a:rPr lang="en-US" sz="3000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                                                                                                                                   Володимир Вернадський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187425">
            <a:off x="14039370" y="705714"/>
            <a:ext cx="3208342" cy="2147584"/>
          </a:xfrm>
          <a:custGeom>
            <a:avLst/>
            <a:gdLst/>
            <a:ahLst/>
            <a:cxnLst/>
            <a:rect r="r" b="b" t="t" l="l"/>
            <a:pathLst>
              <a:path h="2147584" w="3208342">
                <a:moveTo>
                  <a:pt x="0" y="0"/>
                </a:moveTo>
                <a:lnTo>
                  <a:pt x="3208342" y="0"/>
                </a:lnTo>
                <a:lnTo>
                  <a:pt x="3208342" y="2147584"/>
                </a:lnTo>
                <a:lnTo>
                  <a:pt x="0" y="214758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1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081126" y="4656811"/>
            <a:ext cx="7378849" cy="5274724"/>
          </a:xfrm>
          <a:custGeom>
            <a:avLst/>
            <a:gdLst/>
            <a:ahLst/>
            <a:cxnLst/>
            <a:rect r="r" b="b" t="t" l="l"/>
            <a:pathLst>
              <a:path h="5274724" w="7378849">
                <a:moveTo>
                  <a:pt x="0" y="0"/>
                </a:moveTo>
                <a:lnTo>
                  <a:pt x="7378850" y="0"/>
                </a:lnTo>
                <a:lnTo>
                  <a:pt x="7378850" y="5274724"/>
                </a:lnTo>
                <a:lnTo>
                  <a:pt x="0" y="52747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805546" y="573853"/>
            <a:ext cx="4943723" cy="2434783"/>
          </a:xfrm>
          <a:custGeom>
            <a:avLst/>
            <a:gdLst/>
            <a:ahLst/>
            <a:cxnLst/>
            <a:rect r="r" b="b" t="t" l="l"/>
            <a:pathLst>
              <a:path h="2434783" w="4943723">
                <a:moveTo>
                  <a:pt x="0" y="0"/>
                </a:moveTo>
                <a:lnTo>
                  <a:pt x="4943722" y="0"/>
                </a:lnTo>
                <a:lnTo>
                  <a:pt x="4943722" y="2434783"/>
                </a:lnTo>
                <a:lnTo>
                  <a:pt x="0" y="243478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69607" y="6635928"/>
            <a:ext cx="10136511" cy="4510748"/>
          </a:xfrm>
          <a:custGeom>
            <a:avLst/>
            <a:gdLst/>
            <a:ahLst/>
            <a:cxnLst/>
            <a:rect r="r" b="b" t="t" l="l"/>
            <a:pathLst>
              <a:path h="4510748" w="10136511">
                <a:moveTo>
                  <a:pt x="0" y="0"/>
                </a:moveTo>
                <a:lnTo>
                  <a:pt x="10136512" y="0"/>
                </a:lnTo>
                <a:lnTo>
                  <a:pt x="10136512" y="4510748"/>
                </a:lnTo>
                <a:lnTo>
                  <a:pt x="0" y="451074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51000"/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18897" y="262259"/>
            <a:ext cx="13049309" cy="18402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597"/>
              </a:lnSpc>
            </a:pPr>
            <a:r>
              <a:rPr lang="en-US" sz="10426">
                <a:solidFill>
                  <a:srgbClr val="613D36"/>
                </a:solidFill>
                <a:latin typeface="Sugo Classic"/>
                <a:ea typeface="Sugo Classic"/>
                <a:cs typeface="Sugo Classic"/>
                <a:sym typeface="Sugo Classic"/>
              </a:rPr>
              <a:t>Лінгвоцид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618897" y="2932436"/>
            <a:ext cx="14913722" cy="7249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28363" indent="-464181" lvl="1">
              <a:lnSpc>
                <a:spcPts val="5976"/>
              </a:lnSpc>
              <a:spcBef>
                <a:spcPct val="0"/>
              </a:spcBef>
              <a:buFont typeface="Arial"/>
              <a:buChar char="•"/>
            </a:pPr>
            <a:r>
              <a:rPr lang="en-US" sz="4299" strike="noStrike" u="none">
                <a:solidFill>
                  <a:srgbClr val="613D36"/>
                </a:solidFill>
                <a:latin typeface="Beatrix Antiqua"/>
                <a:ea typeface="Beatrix Antiqua"/>
                <a:cs typeface="Beatrix Antiqua"/>
                <a:sym typeface="Beatrix Antiqua"/>
              </a:rPr>
              <a:t>Багатовікова політика лінгвоциду з боку Росії.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64320" y="3879969"/>
            <a:ext cx="17499519" cy="14774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28363" indent="-464181" lvl="1">
              <a:lnSpc>
                <a:spcPts val="5976"/>
              </a:lnSpc>
              <a:spcBef>
                <a:spcPct val="0"/>
              </a:spcBef>
              <a:buFont typeface="Arial"/>
              <a:buChar char="•"/>
            </a:pPr>
            <a:r>
              <a:rPr lang="en-US" sz="4299" strike="noStrike" u="none">
                <a:solidFill>
                  <a:srgbClr val="613D36"/>
                </a:solidFill>
                <a:latin typeface="Beatrix Antiqua"/>
                <a:ea typeface="Beatrix Antiqua"/>
                <a:cs typeface="Beatrix Antiqua"/>
                <a:sym typeface="Beatrix Antiqua"/>
              </a:rPr>
              <a:t>Донбас - місце експерименту з нищення національної свідомості.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92113" y="8151065"/>
            <a:ext cx="9073632" cy="17804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Noto Serif Display"/>
                <a:ea typeface="Noto Serif Display"/>
                <a:cs typeface="Noto Serif Display"/>
                <a:sym typeface="Noto Serif Display"/>
              </a:rPr>
              <a:t>Р</a:t>
            </a:r>
            <a:r>
              <a:rPr lang="en-US" sz="3399">
                <a:solidFill>
                  <a:srgbClr val="000000"/>
                </a:solidFill>
                <a:latin typeface="Noto Serif Display"/>
                <a:ea typeface="Noto Serif Display"/>
                <a:cs typeface="Noto Serif Display"/>
                <a:sym typeface="Noto Serif Display"/>
              </a:rPr>
              <a:t>озкуркулена сім'я біля свого будинку в с. Удачне Донецької області. 30-ті рр. </a:t>
            </a: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Noto Serif Display"/>
                <a:ea typeface="Noto Serif Display"/>
                <a:cs typeface="Noto Serif Display"/>
                <a:sym typeface="Noto Serif Display"/>
              </a:rPr>
              <a:t>ХХ ст.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9881428" y="4959523"/>
            <a:ext cx="3479827" cy="3479827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13406428" y="5008906"/>
            <a:ext cx="3425957" cy="3425957"/>
          </a:xfrm>
          <a:prstGeom prst="rect">
            <a:avLst/>
          </a:prstGeom>
        </p:spPr>
      </p:pic>
      <p:sp>
        <p:nvSpPr>
          <p:cNvPr name="Freeform 5" id="5"/>
          <p:cNvSpPr/>
          <p:nvPr/>
        </p:nvSpPr>
        <p:spPr>
          <a:xfrm flipH="false" flipV="false" rot="-10800000">
            <a:off x="165506" y="361711"/>
            <a:ext cx="10798105" cy="9353859"/>
          </a:xfrm>
          <a:custGeom>
            <a:avLst/>
            <a:gdLst/>
            <a:ahLst/>
            <a:cxnLst/>
            <a:rect r="r" b="b" t="t" l="l"/>
            <a:pathLst>
              <a:path h="9353859" w="10798105">
                <a:moveTo>
                  <a:pt x="0" y="0"/>
                </a:moveTo>
                <a:lnTo>
                  <a:pt x="10798106" y="0"/>
                </a:lnTo>
                <a:lnTo>
                  <a:pt x="10798106" y="9353858"/>
                </a:lnTo>
                <a:lnTo>
                  <a:pt x="0" y="935385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523298" y="604443"/>
            <a:ext cx="6407843" cy="20973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98"/>
              </a:lnSpc>
            </a:pPr>
            <a:r>
              <a:rPr lang="en-US" sz="5927">
                <a:solidFill>
                  <a:srgbClr val="613D36"/>
                </a:solidFill>
                <a:latin typeface="Sugo Classic"/>
                <a:ea typeface="Sugo Classic"/>
                <a:cs typeface="Sugo Classic"/>
                <a:sym typeface="Sugo Classic"/>
              </a:rPr>
              <a:t>Згортання українізації в 1920-х - 1930-х роках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653416" y="4414963"/>
            <a:ext cx="5277724" cy="1180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45"/>
              </a:lnSpc>
            </a:pPr>
            <a:r>
              <a:rPr lang="en-US" sz="3389" b="true">
                <a:solidFill>
                  <a:srgbClr val="613D36"/>
                </a:solidFill>
                <a:latin typeface="Crimson Pro Bold"/>
                <a:ea typeface="Crimson Pro Bold"/>
                <a:cs typeface="Crimson Pro Bold"/>
                <a:sym typeface="Crimson Pro Bold"/>
              </a:rPr>
              <a:t>Домінування російської мови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8931140" y="3752651"/>
            <a:ext cx="10219622" cy="762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53"/>
              </a:lnSpc>
            </a:pPr>
            <a:r>
              <a:rPr lang="en-US" sz="4395" b="true">
                <a:solidFill>
                  <a:srgbClr val="613D36"/>
                </a:solidFill>
                <a:latin typeface="Crimson Pro Bold"/>
                <a:ea typeface="Crimson Pro Bold"/>
                <a:cs typeface="Crimson Pro Bold"/>
                <a:sym typeface="Crimson Pro Bold"/>
              </a:rPr>
              <a:t>Результати перепису 2001 року: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683634" y="8293560"/>
            <a:ext cx="5387636" cy="563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613D36"/>
                </a:solidFill>
                <a:latin typeface="PT Serif"/>
                <a:ea typeface="PT Serif"/>
                <a:cs typeface="PT Serif"/>
                <a:sym typeface="PT Serif"/>
              </a:rPr>
              <a:t>укр</a:t>
            </a:r>
            <a:r>
              <a:rPr lang="en-US" sz="3300">
                <a:solidFill>
                  <a:srgbClr val="613D36"/>
                </a:solidFill>
                <a:latin typeface="PT Serif"/>
                <a:ea typeface="PT Serif"/>
                <a:cs typeface="PT Serif"/>
                <a:sym typeface="PT Serif"/>
              </a:rPr>
              <a:t>аїнці за національністю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657740" y="8293560"/>
            <a:ext cx="4630260" cy="563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613D36"/>
                </a:solidFill>
                <a:latin typeface="PT Serif"/>
                <a:ea typeface="PT Serif"/>
                <a:cs typeface="PT Serif"/>
                <a:sym typeface="PT Serif"/>
              </a:rPr>
              <a:t>рідна мова - укр</a:t>
            </a:r>
            <a:r>
              <a:rPr lang="en-US" sz="3300">
                <a:solidFill>
                  <a:srgbClr val="613D36"/>
                </a:solidFill>
                <a:latin typeface="PT Serif"/>
                <a:ea typeface="PT Serif"/>
                <a:cs typeface="PT Serif"/>
                <a:sym typeface="PT Serif"/>
              </a:rPr>
              <a:t>аїнська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203508" y="6240432"/>
            <a:ext cx="2722101" cy="16619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613D36"/>
                </a:solidFill>
                <a:latin typeface="Noto Serif Display"/>
                <a:ea typeface="Noto Serif Display"/>
                <a:cs typeface="Noto Serif Display"/>
                <a:sym typeface="Noto Serif Display"/>
              </a:rPr>
              <a:t>в ра</a:t>
            </a:r>
            <a:r>
              <a:rPr lang="en-US" sz="3200">
                <a:solidFill>
                  <a:srgbClr val="613D36"/>
                </a:solidFill>
                <a:latin typeface="Noto Serif Display"/>
                <a:ea typeface="Noto Serif Display"/>
                <a:cs typeface="Noto Serif Display"/>
                <a:sym typeface="Noto Serif Display"/>
              </a:rPr>
              <a:t>дянський період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540588" y="5407912"/>
            <a:ext cx="14122233" cy="2881508"/>
          </a:xfrm>
          <a:custGeom>
            <a:avLst/>
            <a:gdLst/>
            <a:ahLst/>
            <a:cxnLst/>
            <a:rect r="r" b="b" t="t" l="l"/>
            <a:pathLst>
              <a:path h="2881508" w="14122233">
                <a:moveTo>
                  <a:pt x="0" y="0"/>
                </a:moveTo>
                <a:lnTo>
                  <a:pt x="14122233" y="0"/>
                </a:lnTo>
                <a:lnTo>
                  <a:pt x="14122233" y="2881508"/>
                </a:lnTo>
                <a:lnTo>
                  <a:pt x="0" y="28815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884" r="0" b="-4884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79285" y="1695550"/>
            <a:ext cx="2103075" cy="1435349"/>
          </a:xfrm>
          <a:custGeom>
            <a:avLst/>
            <a:gdLst/>
            <a:ahLst/>
            <a:cxnLst/>
            <a:rect r="r" b="b" t="t" l="l"/>
            <a:pathLst>
              <a:path h="1435349" w="2103075">
                <a:moveTo>
                  <a:pt x="0" y="0"/>
                </a:moveTo>
                <a:lnTo>
                  <a:pt x="2103076" y="0"/>
                </a:lnTo>
                <a:lnTo>
                  <a:pt x="2103076" y="1435349"/>
                </a:lnTo>
                <a:lnTo>
                  <a:pt x="0" y="14353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828037" y="212776"/>
            <a:ext cx="16459963" cy="14318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378"/>
              </a:lnSpc>
            </a:pPr>
            <a:r>
              <a:rPr lang="en-US" sz="8127">
                <a:solidFill>
                  <a:srgbClr val="613D36"/>
                </a:solidFill>
                <a:latin typeface="Sugo Classic"/>
                <a:ea typeface="Sugo Classic"/>
                <a:cs typeface="Sugo Classic"/>
                <a:sym typeface="Sugo Classic"/>
              </a:rPr>
              <a:t>Роль мови в національно-визвольній боротьбі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540588" y="1971111"/>
            <a:ext cx="15318994" cy="7889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388"/>
              </a:lnSpc>
              <a:spcBef>
                <a:spcPct val="0"/>
              </a:spcBef>
            </a:pPr>
            <a:r>
              <a:rPr lang="en-US" b="true" sz="4562" strike="noStrike" u="none">
                <a:solidFill>
                  <a:srgbClr val="613D36"/>
                </a:solidFill>
                <a:latin typeface="Crimson Pro Bold"/>
                <a:ea typeface="Crimson Pro Bold"/>
                <a:cs typeface="Crimson Pro Bold"/>
                <a:sym typeface="Crimson Pro Bold"/>
              </a:rPr>
              <a:t>Українська мова - засіб духовного саморозвитку.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540588" y="3237810"/>
            <a:ext cx="15528230" cy="1598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388"/>
              </a:lnSpc>
              <a:spcBef>
                <a:spcPct val="0"/>
              </a:spcBef>
            </a:pPr>
            <a:r>
              <a:rPr lang="en-US" b="true" sz="4562" strike="noStrike" u="none">
                <a:solidFill>
                  <a:srgbClr val="613D36"/>
                </a:solidFill>
                <a:latin typeface="Crimson Pro Bold"/>
                <a:ea typeface="Crimson Pro Bold"/>
                <a:cs typeface="Crimson Pro Bold"/>
                <a:sym typeface="Crimson Pro Bold"/>
              </a:rPr>
              <a:t>Протистояння української та російської культур на Донбасі.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540588" y="8794245"/>
            <a:ext cx="12691193" cy="568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86"/>
              </a:lnSpc>
            </a:pPr>
            <a:r>
              <a:rPr lang="en-US" sz="3299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Регіоналізм</a:t>
            </a:r>
            <a:r>
              <a:rPr lang="en-US" sz="3299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 як чинник історії України (Я. Грицак).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73299" y="-818860"/>
            <a:ext cx="1701877" cy="4125764"/>
          </a:xfrm>
          <a:custGeom>
            <a:avLst/>
            <a:gdLst/>
            <a:ahLst/>
            <a:cxnLst/>
            <a:rect r="r" b="b" t="t" l="l"/>
            <a:pathLst>
              <a:path h="4125764" w="1701877">
                <a:moveTo>
                  <a:pt x="0" y="0"/>
                </a:moveTo>
                <a:lnTo>
                  <a:pt x="1701877" y="0"/>
                </a:lnTo>
                <a:lnTo>
                  <a:pt x="1701877" y="4125764"/>
                </a:lnTo>
                <a:lnTo>
                  <a:pt x="0" y="412576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150557" y="6806773"/>
            <a:ext cx="11301259" cy="3107846"/>
          </a:xfrm>
          <a:custGeom>
            <a:avLst/>
            <a:gdLst/>
            <a:ahLst/>
            <a:cxnLst/>
            <a:rect r="r" b="b" t="t" l="l"/>
            <a:pathLst>
              <a:path h="3107846" w="11301259">
                <a:moveTo>
                  <a:pt x="0" y="0"/>
                </a:moveTo>
                <a:lnTo>
                  <a:pt x="11301259" y="0"/>
                </a:lnTo>
                <a:lnTo>
                  <a:pt x="11301259" y="3107846"/>
                </a:lnTo>
                <a:lnTo>
                  <a:pt x="0" y="31078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6927335"/>
            <a:ext cx="4327129" cy="2866723"/>
          </a:xfrm>
          <a:custGeom>
            <a:avLst/>
            <a:gdLst/>
            <a:ahLst/>
            <a:cxnLst/>
            <a:rect r="r" b="b" t="t" l="l"/>
            <a:pathLst>
              <a:path h="2866723" w="4327129">
                <a:moveTo>
                  <a:pt x="0" y="0"/>
                </a:moveTo>
                <a:lnTo>
                  <a:pt x="4327129" y="0"/>
                </a:lnTo>
                <a:lnTo>
                  <a:pt x="4327129" y="2866723"/>
                </a:lnTo>
                <a:lnTo>
                  <a:pt x="0" y="286672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447508" y="731158"/>
            <a:ext cx="15516331" cy="16420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917"/>
              </a:lnSpc>
            </a:pPr>
            <a:r>
              <a:rPr lang="en-US" sz="9226">
                <a:solidFill>
                  <a:srgbClr val="613D36"/>
                </a:solidFill>
                <a:latin typeface="Sugo Classic"/>
                <a:ea typeface="Sugo Classic"/>
                <a:cs typeface="Sugo Classic"/>
                <a:sym typeface="Sugo Classic"/>
              </a:rPr>
              <a:t>Русифікація на окупованих територіях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447508" y="3131394"/>
            <a:ext cx="13747681" cy="591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7" indent="-377824" lvl="1">
              <a:lnSpc>
                <a:spcPts val="4864"/>
              </a:lnSpc>
              <a:buFont typeface="Arial"/>
              <a:buChar char="•"/>
            </a:pPr>
            <a:r>
              <a:rPr lang="en-US" sz="3499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Примусова</a:t>
            </a:r>
            <a:r>
              <a:rPr lang="en-US" sz="3499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 русифікація українських дітей - злочин москви.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447508" y="5762694"/>
            <a:ext cx="13747681" cy="591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7" indent="-377824" lvl="1">
              <a:lnSpc>
                <a:spcPts val="4864"/>
              </a:lnSpc>
              <a:spcBef>
                <a:spcPct val="0"/>
              </a:spcBef>
              <a:buFont typeface="Arial"/>
              <a:buChar char="•"/>
            </a:pPr>
            <a:r>
              <a:rPr lang="en-US" sz="3499" strike="noStrike" u="none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ПАРЄ визнала депортацію українських дітей геноцидом.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447508" y="4446927"/>
            <a:ext cx="13747681" cy="591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7" indent="-377824" lvl="1">
              <a:lnSpc>
                <a:spcPts val="4864"/>
              </a:lnSpc>
              <a:spcBef>
                <a:spcPct val="0"/>
              </a:spcBef>
              <a:buFont typeface="Arial"/>
              <a:buChar char="•"/>
            </a:pPr>
            <a:r>
              <a:rPr lang="en-US" sz="3499" strike="noStrike" u="none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Насадження російської мови, культури, історії.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00750" y="3221501"/>
            <a:ext cx="4039845" cy="6682788"/>
          </a:xfrm>
          <a:custGeom>
            <a:avLst/>
            <a:gdLst/>
            <a:ahLst/>
            <a:cxnLst/>
            <a:rect r="r" b="b" t="t" l="l"/>
            <a:pathLst>
              <a:path h="6682788" w="4039845">
                <a:moveTo>
                  <a:pt x="0" y="0"/>
                </a:moveTo>
                <a:lnTo>
                  <a:pt x="4039845" y="0"/>
                </a:lnTo>
                <a:lnTo>
                  <a:pt x="4039845" y="6682789"/>
                </a:lnTo>
                <a:lnTo>
                  <a:pt x="0" y="66827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140" t="0" r="-514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442386" y="3221501"/>
            <a:ext cx="4455192" cy="6682788"/>
          </a:xfrm>
          <a:custGeom>
            <a:avLst/>
            <a:gdLst/>
            <a:ahLst/>
            <a:cxnLst/>
            <a:rect r="r" b="b" t="t" l="l"/>
            <a:pathLst>
              <a:path h="6682788" w="4455192">
                <a:moveTo>
                  <a:pt x="0" y="0"/>
                </a:moveTo>
                <a:lnTo>
                  <a:pt x="4455192" y="0"/>
                </a:lnTo>
                <a:lnTo>
                  <a:pt x="4455192" y="6682789"/>
                </a:lnTo>
                <a:lnTo>
                  <a:pt x="0" y="668278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620673" y="-20004"/>
            <a:ext cx="13049309" cy="18402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597"/>
              </a:lnSpc>
            </a:pPr>
            <a:r>
              <a:rPr lang="en-US" sz="10426">
                <a:solidFill>
                  <a:srgbClr val="613D36"/>
                </a:solidFill>
                <a:latin typeface="Sugo Classic"/>
                <a:ea typeface="Sugo Classic"/>
                <a:cs typeface="Sugo Classic"/>
                <a:sym typeface="Sugo Classic"/>
              </a:rPr>
              <a:t>Висновки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620673" y="2102932"/>
            <a:ext cx="13323762" cy="13183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17040" indent="-408520" lvl="1">
              <a:lnSpc>
                <a:spcPts val="5260"/>
              </a:lnSpc>
              <a:buFont typeface="Arial"/>
              <a:buChar char="•"/>
            </a:pPr>
            <a:r>
              <a:rPr lang="en-US" sz="3784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Мова</a:t>
            </a:r>
            <a:r>
              <a:rPr lang="en-US" sz="3784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 - важливий чинник національної ідентичності.</a:t>
            </a:r>
          </a:p>
          <a:p>
            <a:pPr algn="l">
              <a:lnSpc>
                <a:spcPts val="5260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4694456" y="3716591"/>
            <a:ext cx="8901742" cy="11666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30682" indent="-365341" lvl="1">
              <a:lnSpc>
                <a:spcPts val="4704"/>
              </a:lnSpc>
              <a:spcBef>
                <a:spcPct val="0"/>
              </a:spcBef>
              <a:buFont typeface="Arial"/>
              <a:buChar char="•"/>
            </a:pPr>
            <a:r>
              <a:rPr lang="en-US" sz="3384" strike="noStrike" u="none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росія продовжує політику лінгвоциду щодо українського народу.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694456" y="5946252"/>
            <a:ext cx="8901742" cy="11666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30682" indent="-365341" lvl="1">
              <a:lnSpc>
                <a:spcPts val="4704"/>
              </a:lnSpc>
              <a:spcBef>
                <a:spcPct val="0"/>
              </a:spcBef>
              <a:buFont typeface="Arial"/>
              <a:buChar char="•"/>
            </a:pPr>
            <a:r>
              <a:rPr lang="en-US" sz="3384" strike="noStrike" u="none">
                <a:solidFill>
                  <a:srgbClr val="000000"/>
                </a:solidFill>
                <a:latin typeface="Crimson Pro"/>
                <a:ea typeface="Crimson Pro"/>
                <a:cs typeface="Crimson Pro"/>
                <a:sym typeface="Crimson Pro"/>
              </a:rPr>
              <a:t>Необхідно захищати «крихітну свічечку букви "ї"» (І. Малкович).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510927" y="1445946"/>
            <a:ext cx="15174596" cy="36975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297"/>
              </a:lnSpc>
            </a:pPr>
            <a:r>
              <a:rPr lang="en-US" sz="20927">
                <a:solidFill>
                  <a:srgbClr val="613D36"/>
                </a:solidFill>
                <a:latin typeface="Sugo Classic"/>
                <a:ea typeface="Sugo Classic"/>
                <a:cs typeface="Sugo Classic"/>
                <a:sym typeface="Sugo Classic"/>
              </a:rPr>
              <a:t>Дякую за увагу!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-352520" y="5878830"/>
            <a:ext cx="18640520" cy="6758940"/>
          </a:xfrm>
          <a:custGeom>
            <a:avLst/>
            <a:gdLst/>
            <a:ahLst/>
            <a:cxnLst/>
            <a:rect r="r" b="b" t="t" l="l"/>
            <a:pathLst>
              <a:path h="6758940" w="18640520">
                <a:moveTo>
                  <a:pt x="0" y="0"/>
                </a:moveTo>
                <a:lnTo>
                  <a:pt x="18640520" y="0"/>
                </a:lnTo>
                <a:lnTo>
                  <a:pt x="18640520" y="6758940"/>
                </a:lnTo>
                <a:lnTo>
                  <a:pt x="0" y="67589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963" r="0" b="-963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984616" y="-490898"/>
            <a:ext cx="3335307" cy="8085592"/>
          </a:xfrm>
          <a:custGeom>
            <a:avLst/>
            <a:gdLst/>
            <a:ahLst/>
            <a:cxnLst/>
            <a:rect r="r" b="b" t="t" l="l"/>
            <a:pathLst>
              <a:path h="8085592" w="3335307">
                <a:moveTo>
                  <a:pt x="0" y="0"/>
                </a:moveTo>
                <a:lnTo>
                  <a:pt x="3335307" y="0"/>
                </a:lnTo>
                <a:lnTo>
                  <a:pt x="3335307" y="8085592"/>
                </a:lnTo>
                <a:lnTo>
                  <a:pt x="0" y="80855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DAGjgNkjKhc</dc:identifier>
  <dcterms:modified xsi:type="dcterms:W3CDTF">2011-08-01T06:04:30Z</dcterms:modified>
  <cp:revision>1</cp:revision>
  <dc:title>Мова як важливий чинник розвитку національної ідентичності (на прикладі українців Донеччини)</dc:title>
</cp:coreProperties>
</file>