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80" r:id="rId2"/>
    <p:sldId id="353" r:id="rId3"/>
    <p:sldId id="371" r:id="rId4"/>
    <p:sldId id="390" r:id="rId5"/>
    <p:sldId id="396" r:id="rId6"/>
    <p:sldId id="399" r:id="rId7"/>
    <p:sldId id="372" r:id="rId8"/>
    <p:sldId id="377" r:id="rId9"/>
    <p:sldId id="376" r:id="rId10"/>
    <p:sldId id="388" r:id="rId11"/>
    <p:sldId id="389" r:id="rId12"/>
    <p:sldId id="387" r:id="rId13"/>
    <p:sldId id="394" r:id="rId14"/>
    <p:sldId id="395" r:id="rId15"/>
    <p:sldId id="378" r:id="rId16"/>
    <p:sldId id="374" r:id="rId17"/>
    <p:sldId id="392" r:id="rId18"/>
    <p:sldId id="393" r:id="rId19"/>
    <p:sldId id="344" r:id="rId20"/>
    <p:sldId id="382" r:id="rId21"/>
    <p:sldId id="3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FBCB"/>
    <a:srgbClr val="B6FC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502" autoAdjust="0"/>
  </p:normalViewPr>
  <p:slideViewPr>
    <p:cSldViewPr>
      <p:cViewPr varScale="1">
        <p:scale>
          <a:sx n="62" d="100"/>
          <a:sy n="62" d="100"/>
        </p:scale>
        <p:origin x="-6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AB030-AC2C-4542-AF77-4AAC4DBEB20E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5483D-13ED-4F6E-9B8C-0F2E16E62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uk-UA" smtClean="0"/>
              <a:t>Як видобувають бурштин: весь процес у фото</a:t>
            </a: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946BE7-964F-4E46-82DA-26670D79D1BA}" type="slidenum">
              <a:rPr lang="uk-UA" smtClean="0"/>
              <a:pPr>
                <a:defRPr/>
              </a:pPr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uk-UA" smtClean="0"/>
              <a:t>Пилові бурі</a:t>
            </a: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2391B7-6B12-46D3-B147-63FC869D8046}" type="slidenum">
              <a:rPr lang="uk-UA" smtClean="0"/>
              <a:pPr>
                <a:defRPr/>
              </a:pPr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Покинуті землі (непридатні для послідуючого сільськогосподарського використання)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5483D-13ED-4F6E-9B8C-0F2E16E627A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>Рис. 1. Карта зниклих сіл в Україні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5483D-13ED-4F6E-9B8C-0F2E16E627A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uk-UA" smtClean="0"/>
              <a:t>На сьогодні покинуті села з присадибними ділянками майже 1 млн. га</a:t>
            </a: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5A28B6-4232-4C57-8A58-880FE0363E4D}" type="slidenum">
              <a:rPr lang="uk-UA" smtClean="0"/>
              <a:pPr>
                <a:defRPr/>
              </a:pPr>
              <a:t>16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9D450-41FB-4536-BF81-223659059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FBCB">
            <a:alpha val="7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10" Type="http://schemas.openxmlformats.org/officeDocument/2006/relationships/image" Target="../media/image60.jpeg"/><Relationship Id="rId4" Type="http://schemas.openxmlformats.org/officeDocument/2006/relationships/image" Target="../media/image55.jpeg"/><Relationship Id="rId9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4%D0%B5%D1%80%D0%B6%D0%B0%D0%B2%D0%BD%D0%B0_%D1%81%D0%BB%D1%83%D0%B6%D0%B1%D0%B0_%D1%81%D1%82%D0%B0%D1%82%D0%B8%D1%81%D1%82%D0%B8%D0%BA%D0%B8_%D0%A3%D0%BA%D1%80%D0%B0%D1%97%D0%BD%D0%B8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uk.wikipedia.org/wiki/%D0%A3%D0%BA%D1%80%D0%B0%D1%97%D0%BD%D0%B0" TargetMode="External"/><Relationship Id="rId4" Type="http://schemas.openxmlformats.org/officeDocument/2006/relationships/hyperlink" Target="https://uk.wikipedia.org/wiki/%D0%9D%D0%B0%D1%81%D0%B5%D0%BB%D0%B5%D0%BD%D0%BD%D1%8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7154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Вітаємо! </a:t>
            </a:r>
          </a:p>
          <a:p>
            <a:pPr algn="ctr"/>
            <a:r>
              <a:rPr lang="uk-UA" sz="4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учасників науково-практичної конференції: </a:t>
            </a:r>
          </a:p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«Перспективи розвитку лісового та садово-паркового господарства»</a:t>
            </a:r>
          </a:p>
          <a:p>
            <a:pPr algn="ctr"/>
            <a:r>
              <a:rPr lang="en-US" sz="4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(14 </a:t>
            </a:r>
            <a:r>
              <a:rPr lang="uk-UA" sz="4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грудня 2016р.)</a:t>
            </a:r>
            <a:endParaRPr lang="uk-UA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492919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Довідка</a:t>
            </a:r>
            <a:endParaRPr lang="uk-UA" dirty="0" smtClean="0">
              <a:latin typeface="Arial" charset="0"/>
              <a:cs typeface="Arial" charset="0"/>
            </a:endParaRPr>
          </a:p>
          <a:p>
            <a:pPr algn="ctr"/>
            <a:r>
              <a:rPr lang="uk-UA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Кількість публікацій – 90</a:t>
            </a:r>
          </a:p>
          <a:p>
            <a:pPr algn="ctr"/>
            <a:r>
              <a:rPr lang="uk-UA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Кількість авторів – 130 чол.</a:t>
            </a:r>
          </a:p>
          <a:p>
            <a:pPr algn="ctr"/>
            <a:r>
              <a:rPr lang="uk-UA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з них –</a:t>
            </a:r>
            <a:r>
              <a:rPr lang="en-US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</a:t>
            </a:r>
            <a:r>
              <a:rPr lang="uk-UA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8 доктори наук та 2 іноземні автори</a:t>
            </a:r>
            <a:endParaRPr lang="uk-UA" sz="1400" dirty="0"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1425"/>
            <a:ext cx="22764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tyzhden.ua/content/infografika/2013/selo/regionsmap_selo_m.jpg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579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6273225"/>
            <a:ext cx="67894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/>
              <a:t>Рис. 1. Карта зниклих сіл в Україні </a:t>
            </a:r>
            <a:r>
              <a:rPr lang="en-US" sz="3200" b="1" dirty="0" smtClean="0"/>
              <a:t>[</a:t>
            </a:r>
            <a:r>
              <a:rPr lang="uk-UA" sz="3200" b="1" dirty="0" smtClean="0"/>
              <a:t>3</a:t>
            </a:r>
            <a:r>
              <a:rPr lang="en-US" sz="3200" b="1" dirty="0" smtClean="0"/>
              <a:t>]</a:t>
            </a:r>
            <a:endParaRPr lang="ru-RU" sz="3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	</a:t>
            </a:r>
            <a:r>
              <a:rPr lang="uk-UA" sz="3200" dirty="0" smtClean="0"/>
              <a:t>З 1991 року з мапи України зник 641 сільський населений пункт, зокрема 40 селищ і 601 село. 3 1991 по 2012 роки в Україні зникло 528 сільських населених пунктів, серед яких 34 селища й 494 села у зв’язку з відсутністю у них жителів.</a:t>
            </a:r>
          </a:p>
          <a:p>
            <a:pPr algn="just"/>
            <a:endParaRPr lang="uk-UA" sz="3200" dirty="0" smtClean="0"/>
          </a:p>
          <a:p>
            <a:pPr algn="just"/>
            <a:r>
              <a:rPr lang="uk-UA" sz="3200" dirty="0" smtClean="0"/>
              <a:t>	</a:t>
            </a:r>
            <a:r>
              <a:rPr lang="uk-UA" sz="3200" b="1" dirty="0" smtClean="0"/>
              <a:t>Найбільше</a:t>
            </a:r>
            <a:r>
              <a:rPr lang="uk-UA" sz="3200" dirty="0" smtClean="0"/>
              <a:t> за роки Незалежності вимерло сіл на Київщині (94), Полтавщині (55), Житомирщині (45), Сумщині (45), Харківщині (42), Чернігівщині (40). </a:t>
            </a:r>
            <a:r>
              <a:rPr lang="uk-UA" sz="3200" b="1" dirty="0" smtClean="0"/>
              <a:t>Найменше</a:t>
            </a:r>
            <a:r>
              <a:rPr lang="uk-UA" sz="3200" dirty="0" smtClean="0"/>
              <a:t> – на Волині (1), Закарпатті (1), Черкащині (3), Львівщині (5), Хмельниччині (6), Рівненщині (7).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Наслідки демографічної кризи, урбанізації та старіння нації в сільській місцевості</a:t>
            </a:r>
          </a:p>
          <a:p>
            <a:pPr algn="ctr"/>
            <a:endParaRPr lang="ru-RU" sz="2800" dirty="0"/>
          </a:p>
        </p:txBody>
      </p:sp>
      <p:pic>
        <p:nvPicPr>
          <p:cNvPr id="3" name="Рисунок 2" descr="DSC_090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428628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5720" y="4071942"/>
            <a:ext cx="42148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Рис. 1. Залишена людьми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садиба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Жолудькове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Маньківського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Рисунок 5" descr="http://img-fotki.yandex.ru/get/6501/116954748.23/0_63999_b5a3f1eb_X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428736"/>
            <a:ext cx="407196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72000" y="4071942"/>
            <a:ext cx="4214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Рис. 2. Залишена людьми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садиба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 селі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Ясківці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Чигиринського району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:\Жолудькове\DSC_086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863099"/>
            <a:ext cx="4357718" cy="199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786282" y="5643578"/>
            <a:ext cx="4357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Рис. 3. Стан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вулиці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 селі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Ясківці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Чигиринського району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Жолудькове\DSC_08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3286148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Жолудькове\DSC_083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85728"/>
            <a:ext cx="32861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2928934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Рис. 4. </a:t>
            </a:r>
            <a:r>
              <a:rPr lang="uk-UA" dirty="0" err="1" smtClean="0"/>
              <a:t>Розрушена</a:t>
            </a:r>
            <a:r>
              <a:rPr lang="uk-UA" dirty="0" smtClean="0"/>
              <a:t> залишена людьми </a:t>
            </a:r>
            <a:r>
              <a:rPr lang="uk-UA" b="1" dirty="0" smtClean="0"/>
              <a:t>садиба</a:t>
            </a:r>
            <a:r>
              <a:rPr lang="uk-UA" dirty="0" smtClean="0"/>
              <a:t> в с. </a:t>
            </a:r>
            <a:r>
              <a:rPr lang="uk-UA" dirty="0" err="1" smtClean="0"/>
              <a:t>Жолудькове</a:t>
            </a:r>
            <a:r>
              <a:rPr lang="uk-UA" dirty="0" smtClean="0"/>
              <a:t>  </a:t>
            </a:r>
            <a:r>
              <a:rPr lang="uk-UA" dirty="0" err="1" smtClean="0"/>
              <a:t>Маньківського</a:t>
            </a:r>
            <a:r>
              <a:rPr lang="uk-UA" dirty="0" smtClean="0"/>
              <a:t>  району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0718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 smtClean="0"/>
              <a:t>Рис.  5. Заросла </a:t>
            </a:r>
            <a:r>
              <a:rPr lang="uk-UA" b="1" dirty="0" smtClean="0"/>
              <a:t>присадибна ділянка </a:t>
            </a:r>
            <a:r>
              <a:rPr lang="uk-UA" dirty="0" smtClean="0"/>
              <a:t>рудеральною рослинністю с. </a:t>
            </a:r>
            <a:r>
              <a:rPr lang="uk-UA" dirty="0" err="1" smtClean="0"/>
              <a:t>Жолудькове</a:t>
            </a:r>
            <a:endParaRPr lang="ru-RU" dirty="0"/>
          </a:p>
        </p:txBody>
      </p:sp>
      <p:pic>
        <p:nvPicPr>
          <p:cNvPr id="6" name="Рисунок 5" descr="D:\Жолудькове\DSC_087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000504"/>
            <a:ext cx="32861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143372" y="471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/>
              <a:t>Рис.  6</a:t>
            </a:r>
            <a:r>
              <a:rPr lang="uk-UA" b="1" dirty="0" smtClean="0"/>
              <a:t>. Вулиця </a:t>
            </a:r>
            <a:r>
              <a:rPr lang="uk-UA" dirty="0" smtClean="0"/>
              <a:t>і покинуті людьми </a:t>
            </a:r>
            <a:r>
              <a:rPr lang="uk-UA" b="1" dirty="0" smtClean="0"/>
              <a:t>садиби </a:t>
            </a:r>
            <a:r>
              <a:rPr lang="uk-UA" dirty="0" smtClean="0"/>
              <a:t>заростають деревною рослинністю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Жолудькове\DSC_086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3143248"/>
            <a:ext cx="4357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Рис. 7. Зарослі рудеральною рослинністю людські  </a:t>
            </a:r>
            <a:r>
              <a:rPr lang="uk-UA" b="1" dirty="0" smtClean="0"/>
              <a:t>огороди</a:t>
            </a:r>
            <a:r>
              <a:rPr lang="uk-UA" dirty="0" smtClean="0"/>
              <a:t> в селі  </a:t>
            </a:r>
            <a:r>
              <a:rPr lang="uk-UA" dirty="0" err="1" smtClean="0"/>
              <a:t>Жолудькове</a:t>
            </a:r>
            <a:endParaRPr lang="ru-RU" dirty="0"/>
          </a:p>
        </p:txBody>
      </p:sp>
      <p:pic>
        <p:nvPicPr>
          <p:cNvPr id="4" name="Рисунок 3" descr="D:\Жолудькове\DSC_085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929066"/>
            <a:ext cx="378621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4810" y="55007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/>
              <a:t>Рис. 9. Залишені </a:t>
            </a:r>
            <a:r>
              <a:rPr lang="uk-UA" b="1" dirty="0" smtClean="0"/>
              <a:t>дачі</a:t>
            </a:r>
            <a:r>
              <a:rPr lang="uk-UA" dirty="0" smtClean="0"/>
              <a:t> в стані розрухи. </a:t>
            </a:r>
            <a:endParaRPr lang="ru-RU" dirty="0"/>
          </a:p>
        </p:txBody>
      </p:sp>
      <p:pic>
        <p:nvPicPr>
          <p:cNvPr id="6" name="Рисунок 5" descr="D:\Жолудькове\DSC_087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7166"/>
            <a:ext cx="43577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72000" y="378619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/>
              <a:t>Рис.  8. Заросли рудеральною рослинністю </a:t>
            </a:r>
            <a:r>
              <a:rPr lang="uk-UA" b="1" dirty="0" smtClean="0"/>
              <a:t>сільськогосподарські землі </a:t>
            </a:r>
            <a:r>
              <a:rPr lang="uk-UA" dirty="0" smtClean="0"/>
              <a:t>біля залишених садиб в селі  </a:t>
            </a:r>
            <a:r>
              <a:rPr lang="uk-UA" dirty="0" err="1" smtClean="0"/>
              <a:t>Жолудькове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Чернобыль 30 лет спустя.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879821" cy="2500330"/>
          </a:xfrm>
          <a:prstGeom prst="rect">
            <a:avLst/>
          </a:prstGeom>
          <a:noFill/>
        </p:spPr>
      </p:pic>
      <p:pic>
        <p:nvPicPr>
          <p:cNvPr id="32772" name="Picture 4" descr="Чернобыль 30 лет спустя.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28"/>
            <a:ext cx="4143404" cy="2391202"/>
          </a:xfrm>
          <a:prstGeom prst="rect">
            <a:avLst/>
          </a:prstGeom>
          <a:noFill/>
        </p:spPr>
      </p:pic>
      <p:pic>
        <p:nvPicPr>
          <p:cNvPr id="32774" name="Picture 6" descr="Брошенное село Рудьки в зоне отчужден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214686"/>
            <a:ext cx="4000528" cy="33528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2703016"/>
            <a:ext cx="457203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У</a:t>
            </a:r>
            <a:r>
              <a:rPr lang="uk-UA" sz="2800" dirty="0" smtClean="0"/>
              <a:t>  </a:t>
            </a:r>
            <a:r>
              <a:rPr lang="uk-UA" sz="2800" b="1" dirty="0" smtClean="0">
                <a:solidFill>
                  <a:srgbClr val="C00000"/>
                </a:solidFill>
              </a:rPr>
              <a:t>Поліському</a:t>
            </a:r>
            <a:r>
              <a:rPr lang="uk-UA" sz="2400" b="1" dirty="0" smtClean="0">
                <a:solidFill>
                  <a:srgbClr val="C00000"/>
                </a:solidFill>
              </a:rPr>
              <a:t> </a:t>
            </a:r>
            <a:r>
              <a:rPr lang="uk-UA" sz="2800" b="1" dirty="0" smtClean="0">
                <a:solidFill>
                  <a:srgbClr val="C00000"/>
                </a:solidFill>
              </a:rPr>
              <a:t>районі</a:t>
            </a:r>
            <a:r>
              <a:rPr lang="uk-UA" sz="2400" b="1" dirty="0" smtClean="0">
                <a:solidFill>
                  <a:srgbClr val="C00000"/>
                </a:solidFill>
              </a:rPr>
              <a:t> </a:t>
            </a:r>
            <a:br>
              <a:rPr lang="uk-UA" sz="2400" b="1" dirty="0" smtClean="0">
                <a:solidFill>
                  <a:srgbClr val="C00000"/>
                </a:solidFill>
              </a:rPr>
            </a:br>
            <a:endParaRPr lang="uk-UA" sz="2400" b="1" dirty="0" smtClean="0">
              <a:solidFill>
                <a:srgbClr val="C00000"/>
              </a:solidFill>
            </a:endParaRPr>
          </a:p>
          <a:p>
            <a:pPr indent="533400" algn="just"/>
            <a:r>
              <a:rPr lang="uk-UA" sz="2400" b="1" dirty="0" smtClean="0">
                <a:solidFill>
                  <a:srgbClr val="002060"/>
                </a:solidFill>
              </a:rPr>
              <a:t>30</a:t>
            </a:r>
            <a:r>
              <a:rPr lang="uk-UA" sz="2400" dirty="0" smtClean="0"/>
              <a:t> населених пунктів потрапили в зону відчуження. </a:t>
            </a:r>
          </a:p>
          <a:p>
            <a:pPr indent="533400" algn="just"/>
            <a:r>
              <a:rPr lang="uk-UA" sz="2400" b="1" dirty="0" smtClean="0">
                <a:solidFill>
                  <a:srgbClr val="002060"/>
                </a:solidFill>
              </a:rPr>
              <a:t>12</a:t>
            </a:r>
            <a:r>
              <a:rPr lang="uk-UA" sz="2400" dirty="0" smtClean="0"/>
              <a:t> знаходяться в так званій </a:t>
            </a:r>
            <a:r>
              <a:rPr lang="uk-UA" sz="2400" b="1" dirty="0" smtClean="0"/>
              <a:t>"30-кілометровій Чорнобильській зоні"</a:t>
            </a:r>
            <a:r>
              <a:rPr lang="uk-UA" sz="2400" dirty="0" smtClean="0"/>
              <a:t> - люди залишили їх ще в 1986-му році. </a:t>
            </a:r>
          </a:p>
          <a:p>
            <a:pPr indent="533400" algn="just"/>
            <a:r>
              <a:rPr lang="uk-UA" sz="2400" dirty="0" smtClean="0"/>
              <a:t>Решта </a:t>
            </a:r>
            <a:r>
              <a:rPr lang="uk-UA" sz="2400" b="1" dirty="0" smtClean="0">
                <a:solidFill>
                  <a:srgbClr val="002060"/>
                </a:solidFill>
              </a:rPr>
              <a:t>18</a:t>
            </a:r>
            <a:r>
              <a:rPr lang="uk-UA" sz="2400" dirty="0" smtClean="0"/>
              <a:t> потрапили до зони безумовного обов'язкового відчуження".</a:t>
            </a:r>
            <a:endParaRPr lang="uk-UA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Desktop\Конференції\ІІІ Анненковські читання\images (1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3"/>
            <a:ext cx="28987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D:\Desktop\Конференції\ІІІ Анненковські читання\images (1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785813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D:\Desktop\Конференції\ІІІ Анненковські читання\images (1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2571744"/>
            <a:ext cx="30003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D:\Desktop\Конференції\ІІІ Анненковські читання\images (17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85992"/>
            <a:ext cx="29194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D:\Desktop\Конференції\ІІІ Анненковські читання\images (18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357694"/>
            <a:ext cx="2870200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Прямоугольник 7"/>
          <p:cNvSpPr>
            <a:spLocks noChangeArrowheads="1"/>
          </p:cNvSpPr>
          <p:nvPr/>
        </p:nvSpPr>
        <p:spPr bwMode="auto">
          <a:xfrm>
            <a:off x="4143375" y="0"/>
            <a:ext cx="3040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>
                <a:solidFill>
                  <a:srgbClr val="002060"/>
                </a:solidFill>
              </a:rPr>
              <a:t>Покинуті села</a:t>
            </a:r>
            <a:endParaRPr lang="ru-RU" sz="3200" b="1">
              <a:solidFill>
                <a:srgbClr val="002060"/>
              </a:solidFill>
            </a:endParaRPr>
          </a:p>
        </p:txBody>
      </p:sp>
      <p:pic>
        <p:nvPicPr>
          <p:cNvPr id="9" name="Picture 5" descr="IMG_01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22" y="4643446"/>
            <a:ext cx="300037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AutoShape 9" descr="Картинки по запросу Меліоративні роботи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6" name="AutoShape 11" descr="Картинки по запросу Меліоративні роботи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7" name="Прямоугольник 10"/>
          <p:cNvSpPr>
            <a:spLocks noChangeArrowheads="1"/>
          </p:cNvSpPr>
          <p:nvPr/>
        </p:nvSpPr>
        <p:spPr bwMode="auto">
          <a:xfrm>
            <a:off x="3000375" y="2786063"/>
            <a:ext cx="307181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 b="1" dirty="0">
                <a:solidFill>
                  <a:schemeClr val="tx2"/>
                </a:solidFill>
              </a:rPr>
              <a:t>Покинуті села </a:t>
            </a:r>
            <a:r>
              <a:rPr lang="uk-UA" sz="2800" dirty="0"/>
              <a:t>з присадибними </a:t>
            </a:r>
            <a:r>
              <a:rPr lang="uk-UA" sz="2800" dirty="0" smtClean="0"/>
              <a:t>ділянками та </a:t>
            </a:r>
            <a:r>
              <a:rPr lang="uk-UA" sz="2800" b="1" dirty="0" smtClean="0">
                <a:solidFill>
                  <a:schemeClr val="tx2"/>
                </a:solidFill>
              </a:rPr>
              <a:t>дачні наділи</a:t>
            </a:r>
            <a:r>
              <a:rPr lang="uk-UA" sz="2800" dirty="0" smtClean="0"/>
              <a:t> </a:t>
            </a:r>
            <a:r>
              <a:rPr lang="uk-UA" sz="2800" dirty="0"/>
              <a:t>займають площу майже </a:t>
            </a:r>
            <a:r>
              <a:rPr lang="uk-UA" sz="2800" dirty="0" smtClean="0"/>
              <a:t> до</a:t>
            </a:r>
            <a:br>
              <a:rPr lang="uk-UA" sz="2800" dirty="0" smtClean="0"/>
            </a:br>
            <a:r>
              <a:rPr lang="uk-UA" sz="2800" b="1" dirty="0" smtClean="0">
                <a:solidFill>
                  <a:srgbClr val="C00000"/>
                </a:solidFill>
              </a:rPr>
              <a:t>1 </a:t>
            </a:r>
            <a:r>
              <a:rPr lang="uk-UA" sz="2800" b="1" dirty="0">
                <a:solidFill>
                  <a:srgbClr val="C00000"/>
                </a:solidFill>
              </a:rPr>
              <a:t>млн. га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DSC_0902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36" y="714356"/>
            <a:ext cx="264320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User\AppData\Local\Microsoft\Windows\INetCache\Content.Word\DSC_0839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00364" y="5429264"/>
            <a:ext cx="2643206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ЗАГАЛЬНІ ВИСНОВКИ</a:t>
            </a:r>
            <a:endParaRPr lang="uk-UA" sz="2400" dirty="0" smtClean="0">
              <a:solidFill>
                <a:srgbClr val="C00000"/>
              </a:solidFill>
              <a:latin typeface="Arial" pitchFamily="34" charset="0"/>
            </a:endParaRPr>
          </a:p>
          <a:p>
            <a:pPr indent="625475" algn="just"/>
            <a:endParaRPr lang="uk-UA" sz="2200" dirty="0" smtClean="0">
              <a:latin typeface="Arial" pitchFamily="34" charset="0"/>
              <a:cs typeface="Arial" pitchFamily="34" charset="0"/>
            </a:endParaRPr>
          </a:p>
          <a:p>
            <a:pPr indent="625475" algn="just"/>
            <a:r>
              <a:rPr lang="uk-UA" sz="2800" dirty="0" smtClean="0">
                <a:latin typeface="Arial" pitchFamily="34" charset="0"/>
                <a:cs typeface="Arial" pitchFamily="34" charset="0"/>
              </a:rPr>
              <a:t>1. Щороку з мапи України зникає кілька десятків сіл, а чисельність сільського населення скорочується високими темпами, при чому для українського села характерне явище «старіння», адже молоді мешканці сільської місцевості часто залишають свої домівки в пошуках кращої долі у містах. </a:t>
            </a:r>
          </a:p>
          <a:p>
            <a:pPr indent="625475" algn="just"/>
            <a:r>
              <a:rPr lang="uk-UA" sz="2800" dirty="0" smtClean="0">
                <a:latin typeface="Arial" pitchFamily="34" charset="0"/>
                <a:cs typeface="Arial" pitchFamily="34" charset="0"/>
              </a:rPr>
              <a:t>2. Загалом за роки незалежності за даними Держкомстату Україна втратила 475 сіл, а нових було створено 71. </a:t>
            </a:r>
          </a:p>
          <a:p>
            <a:pPr indent="625475" algn="just"/>
            <a:r>
              <a:rPr lang="uk-UA" sz="2800" dirty="0" smtClean="0">
                <a:latin typeface="Arial" pitchFamily="34" charset="0"/>
                <a:cs typeface="Arial" pitchFamily="34" charset="0"/>
              </a:rPr>
              <a:t>3. Причинами зникнення сіл та зменшення чисельності сільського населення є </a:t>
            </a:r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демографічна криза, урбанізація та старіння нації.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uk-UA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ЗАГАЛЬНІ ВИСНОВКИ</a:t>
            </a:r>
            <a:endParaRPr lang="uk-UA" sz="2400" dirty="0" smtClean="0">
              <a:solidFill>
                <a:srgbClr val="C00000"/>
              </a:solidFill>
              <a:latin typeface="Arial" pitchFamily="34" charset="0"/>
            </a:endParaRPr>
          </a:p>
          <a:p>
            <a:pPr indent="625475" algn="just"/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indent="625475" algn="just"/>
            <a:r>
              <a:rPr lang="uk-UA" sz="2800" dirty="0" smtClean="0">
                <a:latin typeface="Arial" pitchFamily="34" charset="0"/>
                <a:cs typeface="Arial" pitchFamily="34" charset="0"/>
              </a:rPr>
              <a:t>1. Перспективні сільські мешканці переїжджають у міста через безперспективність сільської глибинки - відсутність роботи, розвалена соціальна інфраструктура (не працюючі лікарні, школи, клуби), не дають змоги створити належні умови для організації життя на селі для молоді. </a:t>
            </a:r>
          </a:p>
          <a:p>
            <a:pPr indent="625475" algn="just"/>
            <a:endParaRPr lang="uk-UA" sz="2800" dirty="0" smtClean="0">
              <a:latin typeface="Arial" pitchFamily="34" charset="0"/>
              <a:cs typeface="Arial" pitchFamily="34" charset="0"/>
            </a:endParaRPr>
          </a:p>
          <a:p>
            <a:pPr indent="625475" algn="just"/>
            <a:r>
              <a:rPr lang="uk-UA" sz="2800" dirty="0" smtClean="0">
                <a:latin typeface="Arial" pitchFamily="34" charset="0"/>
                <a:cs typeface="Arial" pitchFamily="34" charset="0"/>
              </a:rPr>
              <a:t>2. За результатами дослідження Департаменту економічних та соціальних справ ООН, починаючи з 70 років минулого століття сільське населення в Україні зменшилося на 13,3 %, в результаті чого 69% населення України мешкають нині в містах, селяни ж складають 31%.</a:t>
            </a:r>
            <a:endParaRPr lang="uk-UA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0011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ПРОПОЗИЦІЇ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14282" y="487025"/>
            <a:ext cx="871543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Формування ландшафтів та створення лісових культур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на покинутих земельних наділах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які </a:t>
            </a:r>
            <a:r>
              <a:rPr lang="uk-UA" sz="2400" dirty="0" smtClean="0">
                <a:latin typeface="Arial" pitchFamily="34" charset="0"/>
                <a:ea typeface="Times New Roman" pitchFamily="18" charset="0"/>
              </a:rPr>
              <a:t>належать до зони формування борів і суборів та дібров і судібров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слід здійснювати на основі </a:t>
            </a:r>
            <a:r>
              <a:rPr lang="uk-UA" sz="2400" dirty="0" smtClean="0">
                <a:latin typeface="Arial" pitchFamily="34" charset="0"/>
                <a:ea typeface="Times New Roman" pitchFamily="18" charset="0"/>
              </a:rPr>
              <a:t>результатів ґрунтово-типологічного обстеження прилеглих лісових масивів.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На піщаних і супіщаних сільськогосподарських землях покинутих земельних наділів культури сосни звичайної слід створювати рядовим способом з розміщенням 2,5 х 07 м. </a:t>
            </a:r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На</a:t>
            </a:r>
            <a:r>
              <a:rPr kumimoji="0" lang="uk-UA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сільськогосподарських землях покинутих земельних наділів к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ультури дуба рекомендується створювати висіванням жолудя за схемою 4 х 0,5 м, а садінням сіянців за схемою 4 х 0,7 м. Це забезпечить густоту культур в кількості 5000 та 3570 шт.·га</a:t>
            </a:r>
            <a:r>
              <a:rPr lang="uk-UA" sz="2400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відповідно. </a:t>
            </a:r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Дотримання вказаних агротехнологічних прийомів дозволить механізувати трудомісткі лісокультурні роботи із передпосадкового обробітку ґрунту, садіння сіянців та агротехнічні догляди за ґрунтом.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34925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714744" y="142852"/>
            <a:ext cx="528641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381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В.П.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uk-UA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Шлапак</a:t>
            </a:r>
            <a:r>
              <a:rPr lang="uk-UA" sz="2400" b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uk-UA" sz="2400" b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І.С. </a:t>
            </a:r>
            <a:r>
              <a:rPr lang="uk-UA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Ісаєв</a:t>
            </a:r>
          </a:p>
          <a:p>
            <a:pPr lvl="0" indent="438150" algn="ctr" fontAlgn="base">
              <a:spcBef>
                <a:spcPct val="0"/>
              </a:spcBef>
              <a:spcAft>
                <a:spcPct val="0"/>
              </a:spcAft>
            </a:pPr>
            <a:endParaRPr lang="uk-UA" sz="1000" b="1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</a:endParaRPr>
          </a:p>
          <a:p>
            <a:pPr indent="438150" algn="ctr" fontAlgn="base">
              <a:spcBef>
                <a:spcPct val="0"/>
              </a:spcBef>
              <a:spcAft>
                <a:spcPct val="0"/>
              </a:spcAft>
            </a:pPr>
            <a:endParaRPr lang="en-US" sz="4400" b="1" dirty="0" smtClean="0"/>
          </a:p>
          <a:p>
            <a:pPr indent="4381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400" b="1" dirty="0" smtClean="0">
                <a:solidFill>
                  <a:srgbClr val="002060"/>
                </a:solidFill>
              </a:rPr>
              <a:t>ПРОБЛЕМА ЗАЛІСЕННЯ ЗЕМЕЛЬ ПОКИНУТИХ ЛЮДЬМИ СІЛ В УКРАЇНІ</a:t>
            </a:r>
            <a:endParaRPr lang="ru-RU" sz="4400" dirty="0" smtClean="0">
              <a:solidFill>
                <a:srgbClr val="002060"/>
              </a:solidFill>
            </a:endParaRPr>
          </a:p>
          <a:p>
            <a:pPr indent="438150" algn="ctr" fontAlgn="base">
              <a:spcBef>
                <a:spcPct val="0"/>
              </a:spcBef>
              <a:spcAft>
                <a:spcPct val="0"/>
              </a:spcAft>
            </a:pPr>
            <a:endParaRPr lang="ru-RU" sz="4400" dirty="0" smtClean="0">
              <a:solidFill>
                <a:srgbClr val="C00000"/>
              </a:solidFill>
            </a:endParaRPr>
          </a:p>
          <a:p>
            <a:pPr lvl="0" indent="43815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            </a:t>
            </a:r>
            <a:r>
              <a:rPr lang="uk-UA" sz="2400" b="1" dirty="0" smtClean="0">
                <a:solidFill>
                  <a:srgbClr val="002060"/>
                </a:solidFill>
                <a:latin typeface="Arial" pitchFamily="34" charset="0"/>
              </a:rPr>
              <a:t>Доповідає:</a:t>
            </a:r>
          </a:p>
          <a:p>
            <a:pPr lvl="0" indent="438150" algn="r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 smtClean="0">
                <a:solidFill>
                  <a:srgbClr val="002060"/>
                </a:solidFill>
                <a:latin typeface="Arial" pitchFamily="34" charset="0"/>
              </a:rPr>
              <a:t> проф. В.П. Шлапак</a:t>
            </a:r>
            <a:endParaRPr lang="uk-UA" sz="24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uk-UA" sz="3200" b="1" dirty="0" smtClean="0">
                <a:solidFill>
                  <a:srgbClr val="002060"/>
                </a:solidFill>
              </a:rPr>
              <a:t>Лісомеліоративне улаштування території фермерського господарства </a:t>
            </a:r>
            <a:endParaRPr lang="ru-RU" sz="3200" b="1" dirty="0" smtClean="0">
              <a:solidFill>
                <a:srgbClr val="002060"/>
              </a:solidFill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mtClean="0"/>
              <a:t> </a:t>
            </a:r>
            <a:endParaRPr lang="ru-RU" smtClean="0"/>
          </a:p>
        </p:txBody>
      </p:sp>
      <p:pic>
        <p:nvPicPr>
          <p:cNvPr id="47108" name="Picture 4" descr="93-2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8313161" cy="552927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page22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685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1785926"/>
            <a:ext cx="634904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6600" b="1" dirty="0" smtClean="0">
                <a:solidFill>
                  <a:srgbClr val="002060"/>
                </a:solidFill>
                <a:latin typeface="Times New Roman" pitchFamily="18" charset="0"/>
              </a:rPr>
              <a:t>Дякую за увагу!</a:t>
            </a:r>
            <a:endParaRPr lang="ru-RU" sz="6600" b="1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5" name="Picture 21" descr="11495363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1370013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14313"/>
            <a:ext cx="6929438" cy="4000500"/>
          </a:xfrm>
        </p:spPr>
        <p:txBody>
          <a:bodyPr>
            <a:normAutofit fontScale="25000" lnSpcReduction="20000"/>
          </a:bodyPr>
          <a:lstStyle/>
          <a:p>
            <a:pPr marL="88900" indent="14288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sz="2600" dirty="0" smtClean="0"/>
              <a:t>	</a:t>
            </a:r>
            <a:r>
              <a:rPr lang="uk-UA" sz="1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результаті антропогенного впливу:</a:t>
            </a:r>
          </a:p>
          <a:p>
            <a:pPr marL="88900" indent="14288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uk-UA" sz="1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були </a:t>
            </a:r>
            <a:r>
              <a:rPr lang="uk-UA" sz="11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переосушені</a:t>
            </a:r>
            <a:r>
              <a:rPr lang="uk-UA" sz="1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землі Полісся, спрямлені русла річок, затоплені багаті заплави Дніпра, розорані всі степи і схили долин річок, непомірно вирубані ліси Карпат, піднято на поверхню і складовано в терикони мільйони тон геологічних порід, </a:t>
            </a:r>
            <a:r>
              <a:rPr lang="uk-UA" sz="11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нарито</a:t>
            </a:r>
            <a:r>
              <a:rPr lang="uk-UA" sz="1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кар'єрів, засолено ґрунти півдня України, зведено промислові об'єкти, атомні станції. </a:t>
            </a:r>
          </a:p>
        </p:txBody>
      </p:sp>
      <p:pic>
        <p:nvPicPr>
          <p:cNvPr id="21513" name="Picture 9" descr="news_11674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491413" y="4000500"/>
            <a:ext cx="1652587" cy="1428750"/>
          </a:xfrm>
          <a:noFill/>
        </p:spPr>
      </p:pic>
      <p:pic>
        <p:nvPicPr>
          <p:cNvPr id="21516" name="Picture 12" descr="shah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5214938"/>
            <a:ext cx="13049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13" descr="terik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0" y="5643563"/>
            <a:ext cx="161131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Picture 19" descr="popugaeva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5214938"/>
            <a:ext cx="1473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6" name="Picture 22" descr="P605009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9500" y="5505450"/>
            <a:ext cx="1714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E:\12068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25" y="0"/>
            <a:ext cx="13938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0" descr="D:\Desktop\Конференції\ІІІ Анненковські читання\11815775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643438"/>
            <a:ext cx="15001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4" descr="D:\Desktop\Конференції\ІІІ Анненковські читання\21-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71625" y="4214813"/>
            <a:ext cx="1214438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1" name="Picture 1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4875" y="4357688"/>
            <a:ext cx="1919288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3" name="Picture 2" descr="D:\Desktop\Конференції\ІІІ Анненковські читання\1437657263_lisova-pozhezha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286750" y="119063"/>
            <a:ext cx="85725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14" descr="D:\Desktop\Конференції\ІІІ Анненковські читання\news_31082015_101207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143625" y="5286375"/>
            <a:ext cx="12366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15" descr="D:\Desktop\Конференції\ІІІ Анненковські читання\f7 (1)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307263" y="3071813"/>
            <a:ext cx="183673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Picture 16" descr="D:\Desktop\Конференції\ІІІ Анненковські читання\229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928938" y="4214813"/>
            <a:ext cx="16478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Picture 17" descr="D:\Desktop\Конференції\ІІІ Анненковські читання\496674_w_300_lq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643438" y="5929313"/>
            <a:ext cx="1897062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6" name="Picture 18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929438" y="2143125"/>
            <a:ext cx="1928812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43027" name="Picture 19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000875" y="1071563"/>
            <a:ext cx="2143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E:\675611_14254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571500"/>
            <a:ext cx="2857500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E:\675611_14254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2500313"/>
            <a:ext cx="26622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 descr="E:\675611_142546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500063"/>
            <a:ext cx="292893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E:\675611_142546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75" y="4949825"/>
            <a:ext cx="2544763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7" descr="E:\675611_142545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25" y="2571750"/>
            <a:ext cx="2747963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8" descr="E:\675611_142545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8600" y="2857500"/>
            <a:ext cx="25654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Прямоугольник 9"/>
          <p:cNvSpPr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/>
              <a:t>Як видобувають бурштин та його наслідки</a:t>
            </a:r>
            <a:endParaRPr lang="ru-RU" sz="2800" b="1"/>
          </a:p>
        </p:txBody>
      </p:sp>
      <p:pic>
        <p:nvPicPr>
          <p:cNvPr id="27657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571500"/>
            <a:ext cx="271462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</p:spPr>
      </p:pic>
      <p:pic>
        <p:nvPicPr>
          <p:cNvPr id="27658" name="Picture 11" descr="D:\Desktop\Конференції\ІІІ Анненковські читання\2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4714875"/>
            <a:ext cx="38068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3" descr="D:\Desktop\Конференції\ІІІ Анненковські читання\29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6250" y="4829175"/>
            <a:ext cx="48577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ctr" eaLnBrk="0" hangingPunct="0"/>
            <a:r>
              <a:rPr lang="uk-UA" sz="28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Полезахисне </a:t>
            </a:r>
            <a:r>
              <a:rPr lang="uk-UA" sz="28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лісорозведення</a:t>
            </a:r>
          </a:p>
        </p:txBody>
      </p:sp>
      <p:pic>
        <p:nvPicPr>
          <p:cNvPr id="20483" name="Picture 3" descr="D:\Desktop\Конференції\ІІІ Анненковські читання\images (2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227" y="142852"/>
            <a:ext cx="217675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D:\Desktop\Конференції\ІІІ Анненковські читання\1427565642_8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571480"/>
            <a:ext cx="4224327" cy="3110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D:\Desktop\Конференції\ІІІ Анненковські читання\1427565641_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428604"/>
            <a:ext cx="209428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Прямоугольник 8"/>
          <p:cNvSpPr>
            <a:spLocks noChangeArrowheads="1"/>
          </p:cNvSpPr>
          <p:nvPr/>
        </p:nvSpPr>
        <p:spPr bwMode="auto">
          <a:xfrm>
            <a:off x="500034" y="1714488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dirty="0"/>
              <a:t>Пилові бурі</a:t>
            </a:r>
            <a:endParaRPr lang="ru-RU" dirty="0"/>
          </a:p>
        </p:txBody>
      </p:sp>
      <p:pic>
        <p:nvPicPr>
          <p:cNvPr id="12" name="Picture 11" descr="24_3-300x225"/>
          <p:cNvPicPr>
            <a:picLocks noChangeAspect="1" noChangeArrowheads="1"/>
          </p:cNvPicPr>
          <p:nvPr/>
        </p:nvPicPr>
        <p:blipFill>
          <a:blip r:embed="rId6"/>
          <a:srcRect t="11758" b="5040"/>
          <a:stretch>
            <a:fillRect/>
          </a:stretch>
        </p:blipFill>
        <p:spPr bwMode="auto">
          <a:xfrm>
            <a:off x="0" y="4572008"/>
            <a:ext cx="2714644" cy="1948323"/>
          </a:xfrm>
          <a:prstGeom prst="rect">
            <a:avLst/>
          </a:prstGeom>
          <a:noFill/>
        </p:spPr>
      </p:pic>
      <p:pic>
        <p:nvPicPr>
          <p:cNvPr id="13" name="Picture 20" descr="gr_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428868"/>
            <a:ext cx="2419350" cy="1981200"/>
          </a:xfrm>
          <a:prstGeom prst="rect">
            <a:avLst/>
          </a:prstGeom>
          <a:noFill/>
        </p:spPr>
      </p:pic>
      <p:pic>
        <p:nvPicPr>
          <p:cNvPr id="14" name="Рисунок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12" y="3786190"/>
            <a:ext cx="6181738" cy="287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22_3-300x225"/>
          <p:cNvPicPr>
            <a:picLocks noChangeAspect="1" noChangeArrowheads="1"/>
          </p:cNvPicPr>
          <p:nvPr/>
        </p:nvPicPr>
        <p:blipFill>
          <a:blip r:embed="rId9"/>
          <a:srcRect l="5040" t="5040" r="2519" b="13438"/>
          <a:stretch>
            <a:fillRect/>
          </a:stretch>
        </p:blipFill>
        <p:spPr>
          <a:xfrm>
            <a:off x="6749315" y="2143116"/>
            <a:ext cx="2394685" cy="171448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2016-2017\Роб. стіл 2016-2017 рр\Фотографії\Конференції\ІІІ Анненковські читання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93262"/>
            <a:ext cx="4286280" cy="3214710"/>
          </a:xfrm>
          <a:prstGeom prst="rect">
            <a:avLst/>
          </a:prstGeom>
          <a:noFill/>
        </p:spPr>
      </p:pic>
      <p:pic>
        <p:nvPicPr>
          <p:cNvPr id="1027" name="Picture 3" descr="E:\2016-2017\Роб. стіл 2016-2017 рр\Фотографії\Конференції\ІІІ Анненковські читання\images (1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8265" y="357166"/>
            <a:ext cx="4255221" cy="28575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1428736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/>
              <a:t>Підтоплені землі навколо водосховищ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357694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/>
              <a:t>Покинуті землі </a:t>
            </a:r>
          </a:p>
          <a:p>
            <a:pPr algn="ctr"/>
            <a:r>
              <a:rPr lang="uk-UA" sz="2400" dirty="0" smtClean="0"/>
              <a:t>(непридатні для послідуючого сільськогосподарського використання)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3999" cy="790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uk-UA" sz="32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ПРОБЛЕМИ:</a:t>
            </a:r>
          </a:p>
          <a:p>
            <a:pPr indent="450850" algn="just" eaLnBrk="0" hangingPunct="0">
              <a:buFontTx/>
              <a:buAutoNum type="arabicPeriod"/>
              <a:defRPr/>
            </a:pPr>
            <a:r>
              <a:rPr lang="uk-UA" sz="2800" dirty="0" smtClean="0">
                <a:ea typeface="Calibri" pitchFamily="34" charset="0"/>
                <a:cs typeface="Times New Roman" pitchFamily="18" charset="0"/>
              </a:rPr>
              <a:t>19 </a:t>
            </a:r>
            <a:r>
              <a:rPr lang="uk-UA" sz="2800" dirty="0">
                <a:ea typeface="Calibri" pitchFamily="34" charset="0"/>
                <a:cs typeface="Times New Roman" pitchFamily="18" charset="0"/>
              </a:rPr>
              <a:t>млн. га сільськогосподарських земель є непридатними для подальшого сільськогосподарського використання;</a:t>
            </a:r>
          </a:p>
          <a:p>
            <a:pPr indent="450850" algn="just" eaLnBrk="0" hangingPunct="0">
              <a:buFontTx/>
              <a:buAutoNum type="arabicPeriod"/>
              <a:defRPr/>
            </a:pPr>
            <a:r>
              <a:rPr lang="uk-UA" sz="2800" dirty="0">
                <a:ea typeface="Calibri" pitchFamily="34" charset="0"/>
                <a:cs typeface="Times New Roman" pitchFamily="18" charset="0"/>
              </a:rPr>
              <a:t>5 млн. га земель є підтопленими у районах водосховищ;</a:t>
            </a:r>
          </a:p>
          <a:p>
            <a:pPr indent="450850" algn="just" eaLnBrk="0" hangingPunct="0">
              <a:buFontTx/>
              <a:buAutoNum type="arabicPeriod"/>
              <a:defRPr/>
            </a:pPr>
            <a:r>
              <a:rPr lang="uk-UA" sz="28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Села, </a:t>
            </a:r>
            <a:r>
              <a:rPr lang="uk-UA" sz="28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дачні наділи, які </a:t>
            </a:r>
            <a:r>
              <a:rPr lang="uk-UA" sz="28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зникають, створюють проблему </a:t>
            </a:r>
            <a:r>
              <a:rPr lang="uk-UA" sz="28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господарського використання покинутих земель;</a:t>
            </a:r>
            <a:endParaRPr lang="uk-UA" sz="2800" b="1" dirty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>
              <a:buFontTx/>
              <a:buAutoNum type="arabicPeriod"/>
              <a:defRPr/>
            </a:pPr>
            <a:r>
              <a:rPr lang="uk-UA" sz="2800" dirty="0">
                <a:ea typeface="Calibri" pitchFamily="34" charset="0"/>
                <a:cs typeface="Times New Roman" pitchFamily="18" charset="0"/>
              </a:rPr>
              <a:t>Розорювання піщаних земель;</a:t>
            </a:r>
          </a:p>
          <a:p>
            <a:pPr indent="450850" algn="just" eaLnBrk="0" hangingPunct="0">
              <a:buFontTx/>
              <a:buAutoNum type="arabicPeriod"/>
              <a:defRPr/>
            </a:pPr>
            <a:r>
              <a:rPr lang="uk-UA" sz="2800" dirty="0">
                <a:ea typeface="Calibri" pitchFamily="34" charset="0"/>
                <a:cs typeface="Times New Roman" pitchFamily="18" charset="0"/>
              </a:rPr>
              <a:t>Меліоративні роботи;</a:t>
            </a:r>
          </a:p>
          <a:p>
            <a:pPr indent="450850" algn="just" eaLnBrk="0" hangingPunct="0">
              <a:buFontTx/>
              <a:buAutoNum type="arabicPeriod"/>
              <a:defRPr/>
            </a:pPr>
            <a:r>
              <a:rPr lang="uk-UA" sz="2800" dirty="0">
                <a:ea typeface="Calibri" pitchFamily="34" charset="0"/>
                <a:cs typeface="Times New Roman" pitchFamily="18" charset="0"/>
              </a:rPr>
              <a:t>Непродумане використання </a:t>
            </a:r>
            <a:r>
              <a:rPr lang="uk-UA" sz="2800" dirty="0" err="1">
                <a:ea typeface="Calibri" pitchFamily="34" charset="0"/>
                <a:cs typeface="Times New Roman" pitchFamily="18" charset="0"/>
              </a:rPr>
              <a:t>інтродуцентів</a:t>
            </a:r>
            <a:r>
              <a:rPr lang="uk-UA" sz="2800" dirty="0">
                <a:ea typeface="Calibri" pitchFamily="34" charset="0"/>
                <a:cs typeface="Times New Roman" pitchFamily="18" charset="0"/>
              </a:rPr>
              <a:t> у лісовому господарстві;</a:t>
            </a:r>
          </a:p>
          <a:p>
            <a:pPr indent="450850" algn="just" eaLnBrk="0" hangingPunct="0">
              <a:buFontTx/>
              <a:buAutoNum type="arabicPeriod"/>
              <a:defRPr/>
            </a:pPr>
            <a:r>
              <a:rPr lang="uk-UA" sz="2800" dirty="0">
                <a:ea typeface="Calibri" pitchFamily="34" charset="0"/>
                <a:cs typeface="Times New Roman" pitchFamily="18" charset="0"/>
              </a:rPr>
              <a:t>Пониження рівня ґрунтових вод та її цвітіння;</a:t>
            </a:r>
          </a:p>
          <a:p>
            <a:pPr indent="450850" algn="just" eaLnBrk="0" hangingPunct="0">
              <a:buFontTx/>
              <a:buAutoNum type="arabicPeriod"/>
              <a:defRPr/>
            </a:pPr>
            <a:r>
              <a:rPr lang="uk-UA" sz="2800" dirty="0">
                <a:ea typeface="Calibri" pitchFamily="34" charset="0"/>
                <a:cs typeface="Times New Roman" pitchFamily="18" charset="0"/>
              </a:rPr>
              <a:t>Видобуток бурштину та його екологічні наслідки</a:t>
            </a:r>
            <a:r>
              <a:rPr lang="uk-UA" sz="2800" dirty="0" smtClean="0">
                <a:ea typeface="Calibri" pitchFamily="34" charset="0"/>
                <a:cs typeface="Times New Roman" pitchFamily="18" charset="0"/>
              </a:rPr>
              <a:t>.</a:t>
            </a:r>
          </a:p>
          <a:p>
            <a:pPr indent="450850" algn="just" eaLnBrk="0" hangingPunct="0">
              <a:buFontTx/>
              <a:buAutoNum type="arabicPeriod"/>
              <a:defRPr/>
            </a:pPr>
            <a:r>
              <a:rPr lang="uk-UA" sz="2800" dirty="0" smtClean="0">
                <a:ea typeface="Calibri" pitchFamily="34" charset="0"/>
                <a:cs typeface="Times New Roman" pitchFamily="18" charset="0"/>
              </a:rPr>
              <a:t>Полезахисне лісорозведення </a:t>
            </a:r>
            <a:endParaRPr lang="uk-UA" sz="2800" dirty="0"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>
              <a:buFontTx/>
              <a:buAutoNum type="arabicPeriod"/>
              <a:defRPr/>
            </a:pPr>
            <a:endParaRPr lang="uk-UA" sz="2800" dirty="0">
              <a:ea typeface="Calibri" pitchFamily="34" charset="0"/>
              <a:cs typeface="Times New Roman" pitchFamily="18" charset="0"/>
            </a:endParaRPr>
          </a:p>
          <a:p>
            <a:pPr indent="450850" algn="ctr" eaLnBrk="0" hangingPunct="0">
              <a:buFontTx/>
              <a:buAutoNum type="arabicPeriod"/>
              <a:defRPr/>
            </a:pPr>
            <a:endParaRPr lang="ru-RU" sz="2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upload.wikimedia.org/wikipedia/commons/9/96/Map_Ukraine_by_populat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6786610" cy="452696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765119"/>
            <a:ext cx="9144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За оцінкою 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  <a:hlinkClick r:id="rId3" tooltip="Державна служба статистики України"/>
              </a:rPr>
              <a:t>Державної служби статистики України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, станом на </a:t>
            </a:r>
            <a:r>
              <a:rPr lang="uk-UA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жовтня 2016 року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чисельність наявного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  <a:hlinkClick r:id="rId4" tooltip="Населення"/>
              </a:rPr>
              <a:t>населення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  <a:hlinkClick r:id="rId5" tooltip="Україна"/>
              </a:rPr>
              <a:t>України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 становила 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42 635 097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 осіб. </a:t>
            </a:r>
            <a:br>
              <a:rPr lang="uk-U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Міське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населення становить 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69,1%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сільське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30,9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%. </a:t>
            </a:r>
            <a:br>
              <a:rPr lang="ru-RU" sz="2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uk-UA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 - 14 млн.  сільських жителів.</a:t>
            </a:r>
            <a:endParaRPr lang="ru-RU" sz="2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geStructureUa1897+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5949376" cy="3143272"/>
          </a:xfrm>
          <a:prstGeom prst="rect">
            <a:avLst/>
          </a:prstGeom>
          <a:noFill/>
        </p:spPr>
      </p:pic>
      <p:pic>
        <p:nvPicPr>
          <p:cNvPr id="1028" name="Picture 4" descr="https://upload.wikimedia.org/wikipedia/commons/d/d9/Ukraine_%D0%A1%D0%B5%D1%80%D0%B5%D0%B4%D0%BD%D1%8F_%D1%82%D1%80%D0%B8%D0%B2%D0%B0%D0%BB%D1%96%D1%81%D1%82%D1%8C_%D0%B6%D0%B8%D1%82%D1%82%D1%8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10311"/>
            <a:ext cx="5929322" cy="32476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72198" y="0"/>
            <a:ext cx="285752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За період </a:t>
            </a:r>
            <a:r>
              <a:rPr lang="uk-UA" sz="24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з 2004 по 2013 рік </a:t>
            </a:r>
            <a:r>
              <a:rPr lang="uk-UA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число міських мешканців по країні загалом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зменшилося</a:t>
            </a:r>
            <a:r>
              <a:rPr lang="uk-UA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з 32 млн. 146 тис. до 31 млн. 179 тис., тобто на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967</a:t>
            </a:r>
            <a:r>
              <a:rPr lang="uk-UA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тис. чол. </a:t>
            </a:r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Всього скорочення чисельності громадян України за останніх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років сягнуло </a:t>
            </a:r>
            <a:r>
              <a:rPr lang="uk-UA" sz="24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2 млн. 69 </a:t>
            </a:r>
            <a:r>
              <a:rPr lang="uk-UA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тис. чол., з них майже </a:t>
            </a:r>
            <a:r>
              <a:rPr lang="uk-UA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1,3 млн. чол. </a:t>
            </a:r>
            <a:r>
              <a:rPr lang="uk-UA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за рахунок </a:t>
            </a:r>
            <a:r>
              <a:rPr lang="uk-UA" sz="24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сільських</a:t>
            </a:r>
            <a:r>
              <a:rPr lang="uk-UA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жителів.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677</Words>
  <Application>Microsoft Office PowerPoint</Application>
  <PresentationFormat>Экран (4:3)</PresentationFormat>
  <Paragraphs>85</Paragraphs>
  <Slides>21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Лісомеліоративне улаштування території фермерського господарства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свiтланка</dc:creator>
  <cp:lastModifiedBy>User</cp:lastModifiedBy>
  <cp:revision>166</cp:revision>
  <dcterms:created xsi:type="dcterms:W3CDTF">2012-09-23T17:31:11Z</dcterms:created>
  <dcterms:modified xsi:type="dcterms:W3CDTF">2016-12-14T07:46:36Z</dcterms:modified>
</cp:coreProperties>
</file>