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2" r:id="rId6"/>
    <p:sldId id="259" r:id="rId7"/>
    <p:sldId id="264" r:id="rId8"/>
    <p:sldId id="261" r:id="rId9"/>
    <p:sldId id="265" r:id="rId10"/>
    <p:sldId id="266" r:id="rId11"/>
    <p:sldId id="267" r:id="rId12"/>
    <p:sldId id="268" r:id="rId13"/>
    <p:sldId id="270" r:id="rId14"/>
    <p:sldId id="271" r:id="rId15"/>
    <p:sldId id="269" r:id="rId16"/>
    <p:sldId id="276" r:id="rId17"/>
    <p:sldId id="272" r:id="rId18"/>
    <p:sldId id="273" r:id="rId19"/>
    <p:sldId id="277" r:id="rId20"/>
    <p:sldId id="274" r:id="rId21"/>
    <p:sldId id="27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75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2392F44-EB45-4E64-A36E-0C673EC1876A}"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2C8818-3CD6-4B7E-9706-459BBD5CDE3E}" type="slidenum">
              <a:rPr lang="en-US" smtClean="0"/>
              <a:t>‹#›</a:t>
            </a:fld>
            <a:endParaRPr lang="en-US"/>
          </a:p>
        </p:txBody>
      </p:sp>
    </p:spTree>
    <p:extLst>
      <p:ext uri="{BB962C8B-B14F-4D97-AF65-F5344CB8AC3E}">
        <p14:creationId xmlns:p14="http://schemas.microsoft.com/office/powerpoint/2010/main" val="324572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2392F44-EB45-4E64-A36E-0C673EC1876A}"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2C8818-3CD6-4B7E-9706-459BBD5CDE3E}" type="slidenum">
              <a:rPr lang="en-US" smtClean="0"/>
              <a:t>‹#›</a:t>
            </a:fld>
            <a:endParaRPr lang="en-US"/>
          </a:p>
        </p:txBody>
      </p:sp>
    </p:spTree>
    <p:extLst>
      <p:ext uri="{BB962C8B-B14F-4D97-AF65-F5344CB8AC3E}">
        <p14:creationId xmlns:p14="http://schemas.microsoft.com/office/powerpoint/2010/main" val="637621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2392F44-EB45-4E64-A36E-0C673EC1876A}"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2C8818-3CD6-4B7E-9706-459BBD5CDE3E}"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3111582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2392F44-EB45-4E64-A36E-0C673EC1876A}"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2C8818-3CD6-4B7E-9706-459BBD5CDE3E}" type="slidenum">
              <a:rPr lang="en-US" smtClean="0"/>
              <a:t>‹#›</a:t>
            </a:fld>
            <a:endParaRPr lang="en-US"/>
          </a:p>
        </p:txBody>
      </p:sp>
    </p:spTree>
    <p:extLst>
      <p:ext uri="{BB962C8B-B14F-4D97-AF65-F5344CB8AC3E}">
        <p14:creationId xmlns:p14="http://schemas.microsoft.com/office/powerpoint/2010/main" val="1990611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2392F44-EB45-4E64-A36E-0C673EC1876A}"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2C8818-3CD6-4B7E-9706-459BBD5CDE3E}"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569102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2392F44-EB45-4E64-A36E-0C673EC1876A}"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2C8818-3CD6-4B7E-9706-459BBD5CDE3E}" type="slidenum">
              <a:rPr lang="en-US" smtClean="0"/>
              <a:t>‹#›</a:t>
            </a:fld>
            <a:endParaRPr lang="en-US"/>
          </a:p>
        </p:txBody>
      </p:sp>
    </p:spTree>
    <p:extLst>
      <p:ext uri="{BB962C8B-B14F-4D97-AF65-F5344CB8AC3E}">
        <p14:creationId xmlns:p14="http://schemas.microsoft.com/office/powerpoint/2010/main" val="40042626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2392F44-EB45-4E64-A36E-0C673EC1876A}"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2C8818-3CD6-4B7E-9706-459BBD5CDE3E}" type="slidenum">
              <a:rPr lang="en-US" smtClean="0"/>
              <a:t>‹#›</a:t>
            </a:fld>
            <a:endParaRPr lang="en-US"/>
          </a:p>
        </p:txBody>
      </p:sp>
    </p:spTree>
    <p:extLst>
      <p:ext uri="{BB962C8B-B14F-4D97-AF65-F5344CB8AC3E}">
        <p14:creationId xmlns:p14="http://schemas.microsoft.com/office/powerpoint/2010/main" val="2695896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2392F44-EB45-4E64-A36E-0C673EC1876A}"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2C8818-3CD6-4B7E-9706-459BBD5CDE3E}" type="slidenum">
              <a:rPr lang="en-US" smtClean="0"/>
              <a:t>‹#›</a:t>
            </a:fld>
            <a:endParaRPr lang="en-US"/>
          </a:p>
        </p:txBody>
      </p:sp>
    </p:spTree>
    <p:extLst>
      <p:ext uri="{BB962C8B-B14F-4D97-AF65-F5344CB8AC3E}">
        <p14:creationId xmlns:p14="http://schemas.microsoft.com/office/powerpoint/2010/main" val="1737509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2392F44-EB45-4E64-A36E-0C673EC1876A}"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2C8818-3CD6-4B7E-9706-459BBD5CDE3E}" type="slidenum">
              <a:rPr lang="en-US" smtClean="0"/>
              <a:t>‹#›</a:t>
            </a:fld>
            <a:endParaRPr lang="en-US"/>
          </a:p>
        </p:txBody>
      </p:sp>
    </p:spTree>
    <p:extLst>
      <p:ext uri="{BB962C8B-B14F-4D97-AF65-F5344CB8AC3E}">
        <p14:creationId xmlns:p14="http://schemas.microsoft.com/office/powerpoint/2010/main" val="1905551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2392F44-EB45-4E64-A36E-0C673EC1876A}" type="datetimeFigureOut">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2C8818-3CD6-4B7E-9706-459BBD5CDE3E}" type="slidenum">
              <a:rPr lang="en-US" smtClean="0"/>
              <a:t>‹#›</a:t>
            </a:fld>
            <a:endParaRPr lang="en-US"/>
          </a:p>
        </p:txBody>
      </p:sp>
    </p:spTree>
    <p:extLst>
      <p:ext uri="{BB962C8B-B14F-4D97-AF65-F5344CB8AC3E}">
        <p14:creationId xmlns:p14="http://schemas.microsoft.com/office/powerpoint/2010/main" val="1258522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2392F44-EB45-4E64-A36E-0C673EC1876A}" type="datetimeFigureOut">
              <a:rPr lang="en-US" smtClean="0"/>
              <a:t>10/1/2023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2C8818-3CD6-4B7E-9706-459BBD5CDE3E}" type="slidenum">
              <a:rPr lang="en-US" smtClean="0"/>
              <a:t>‹#›</a:t>
            </a:fld>
            <a:endParaRPr lang="en-US"/>
          </a:p>
        </p:txBody>
      </p:sp>
    </p:spTree>
    <p:extLst>
      <p:ext uri="{BB962C8B-B14F-4D97-AF65-F5344CB8AC3E}">
        <p14:creationId xmlns:p14="http://schemas.microsoft.com/office/powerpoint/2010/main" val="2687936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2392F44-EB45-4E64-A36E-0C673EC1876A}" type="datetimeFigureOut">
              <a:rPr lang="en-US" smtClean="0"/>
              <a:t>10/1/2023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2C8818-3CD6-4B7E-9706-459BBD5CDE3E}" type="slidenum">
              <a:rPr lang="en-US" smtClean="0"/>
              <a:t>‹#›</a:t>
            </a:fld>
            <a:endParaRPr lang="en-US"/>
          </a:p>
        </p:txBody>
      </p:sp>
    </p:spTree>
    <p:extLst>
      <p:ext uri="{BB962C8B-B14F-4D97-AF65-F5344CB8AC3E}">
        <p14:creationId xmlns:p14="http://schemas.microsoft.com/office/powerpoint/2010/main" val="1849390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2392F44-EB45-4E64-A36E-0C673EC1876A}" type="datetimeFigureOut">
              <a:rPr lang="en-US" smtClean="0"/>
              <a:t>10/1/2023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2C8818-3CD6-4B7E-9706-459BBD5CDE3E}" type="slidenum">
              <a:rPr lang="en-US" smtClean="0"/>
              <a:t>‹#›</a:t>
            </a:fld>
            <a:endParaRPr lang="en-US"/>
          </a:p>
        </p:txBody>
      </p:sp>
    </p:spTree>
    <p:extLst>
      <p:ext uri="{BB962C8B-B14F-4D97-AF65-F5344CB8AC3E}">
        <p14:creationId xmlns:p14="http://schemas.microsoft.com/office/powerpoint/2010/main" val="9610533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392F44-EB45-4E64-A36E-0C673EC1876A}" type="datetimeFigureOut">
              <a:rPr lang="en-US" smtClean="0"/>
              <a:t>10/1/2023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2C8818-3CD6-4B7E-9706-459BBD5CDE3E}" type="slidenum">
              <a:rPr lang="en-US" smtClean="0"/>
              <a:t>‹#›</a:t>
            </a:fld>
            <a:endParaRPr lang="en-US"/>
          </a:p>
        </p:txBody>
      </p:sp>
    </p:spTree>
    <p:extLst>
      <p:ext uri="{BB962C8B-B14F-4D97-AF65-F5344CB8AC3E}">
        <p14:creationId xmlns:p14="http://schemas.microsoft.com/office/powerpoint/2010/main" val="131506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2392F44-EB45-4E64-A36E-0C673EC1876A}" type="datetimeFigureOut">
              <a:rPr lang="en-US" smtClean="0"/>
              <a:t>10/1/2023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2C8818-3CD6-4B7E-9706-459BBD5CDE3E}" type="slidenum">
              <a:rPr lang="en-US" smtClean="0"/>
              <a:t>‹#›</a:t>
            </a:fld>
            <a:endParaRPr lang="en-US"/>
          </a:p>
        </p:txBody>
      </p:sp>
    </p:spTree>
    <p:extLst>
      <p:ext uri="{BB962C8B-B14F-4D97-AF65-F5344CB8AC3E}">
        <p14:creationId xmlns:p14="http://schemas.microsoft.com/office/powerpoint/2010/main" val="3902994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2392F44-EB45-4E64-A36E-0C673EC1876A}" type="datetimeFigureOut">
              <a:rPr lang="en-US" smtClean="0"/>
              <a:t>10/1/2023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2C8818-3CD6-4B7E-9706-459BBD5CDE3E}" type="slidenum">
              <a:rPr lang="en-US" smtClean="0"/>
              <a:t>‹#›</a:t>
            </a:fld>
            <a:endParaRPr lang="en-US"/>
          </a:p>
        </p:txBody>
      </p:sp>
    </p:spTree>
    <p:extLst>
      <p:ext uri="{BB962C8B-B14F-4D97-AF65-F5344CB8AC3E}">
        <p14:creationId xmlns:p14="http://schemas.microsoft.com/office/powerpoint/2010/main" val="3706725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2392F44-EB45-4E64-A36E-0C673EC1876A}" type="datetimeFigureOut">
              <a:rPr lang="en-US" smtClean="0"/>
              <a:t>10/1/2023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42C8818-3CD6-4B7E-9706-459BBD5CDE3E}" type="slidenum">
              <a:rPr lang="en-US" smtClean="0"/>
              <a:t>‹#›</a:t>
            </a:fld>
            <a:endParaRPr lang="en-US"/>
          </a:p>
        </p:txBody>
      </p:sp>
    </p:spTree>
    <p:extLst>
      <p:ext uri="{BB962C8B-B14F-4D97-AF65-F5344CB8AC3E}">
        <p14:creationId xmlns:p14="http://schemas.microsoft.com/office/powerpoint/2010/main" val="25095469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golos.com.ua/article/347969"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hyperlink" Target="https://ecoclubrivne.org/miski_luky" TargetMode="Externa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hyperlink" Target="https://doi.org/10.1016/j.ufug.2017.05.009"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84022" y="318655"/>
            <a:ext cx="10006778" cy="1200329"/>
          </a:xfrm>
          <a:prstGeom prst="rect">
            <a:avLst/>
          </a:prstGeom>
          <a:noFill/>
        </p:spPr>
        <p:txBody>
          <a:bodyPr wrap="none" rtlCol="0">
            <a:spAutoFit/>
          </a:bodyPr>
          <a:lstStyle/>
          <a:p>
            <a:pPr algn="ctr"/>
            <a:r>
              <a:rPr lang="en-US" b="1" dirty="0" err="1" smtClean="0">
                <a:latin typeface="Arial" panose="020B0604020202020204" pitchFamily="34" charset="0"/>
                <a:cs typeface="Arial" panose="020B0604020202020204" pitchFamily="34" charset="0"/>
              </a:rPr>
              <a:t>Bila</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Tserkva</a:t>
            </a:r>
            <a:r>
              <a:rPr lang="en-US" b="1"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National </a:t>
            </a:r>
            <a:r>
              <a:rPr lang="en-US" b="1" dirty="0" smtClean="0">
                <a:latin typeface="Arial" panose="020B0604020202020204" pitchFamily="34" charset="0"/>
                <a:cs typeface="Arial" panose="020B0604020202020204" pitchFamily="34" charset="0"/>
              </a:rPr>
              <a:t>A</a:t>
            </a:r>
            <a:r>
              <a:rPr lang="en-US" b="1" dirty="0" smtClean="0">
                <a:latin typeface="Arial" panose="020B0604020202020204" pitchFamily="34" charset="0"/>
                <a:cs typeface="Arial" panose="020B0604020202020204" pitchFamily="34" charset="0"/>
              </a:rPr>
              <a:t>grarian </a:t>
            </a:r>
            <a:r>
              <a:rPr lang="en-US" b="1" dirty="0">
                <a:latin typeface="Arial" panose="020B0604020202020204" pitchFamily="34" charset="0"/>
                <a:cs typeface="Arial" panose="020B0604020202020204" pitchFamily="34" charset="0"/>
              </a:rPr>
              <a:t>U</a:t>
            </a:r>
            <a:r>
              <a:rPr lang="en-US" b="1" dirty="0" smtClean="0">
                <a:latin typeface="Arial" panose="020B0604020202020204" pitchFamily="34" charset="0"/>
                <a:cs typeface="Arial" panose="020B0604020202020204" pitchFamily="34" charset="0"/>
              </a:rPr>
              <a:t>niversity</a:t>
            </a:r>
          </a:p>
          <a:p>
            <a:pPr algn="ctr"/>
            <a:r>
              <a:rPr lang="en-US" b="1" dirty="0" smtClean="0">
                <a:latin typeface="Arial" panose="020B0604020202020204" pitchFamily="34" charset="0"/>
                <a:cs typeface="Arial" panose="020B0604020202020204" pitchFamily="34" charset="0"/>
              </a:rPr>
              <a:t>National </a:t>
            </a:r>
            <a:r>
              <a:rPr lang="en-US" b="1" dirty="0" err="1">
                <a:latin typeface="Arial" panose="020B0604020202020204" pitchFamily="34" charset="0"/>
                <a:cs typeface="Arial" panose="020B0604020202020204" pitchFamily="34" charset="0"/>
              </a:rPr>
              <a:t>Dendrological</a:t>
            </a:r>
            <a:r>
              <a:rPr lang="en-US" b="1" dirty="0">
                <a:latin typeface="Arial" panose="020B0604020202020204" pitchFamily="34" charset="0"/>
                <a:cs typeface="Arial" panose="020B0604020202020204" pitchFamily="34" charset="0"/>
              </a:rPr>
              <a:t> Park </a:t>
            </a:r>
            <a:r>
              <a:rPr lang="en-US" b="1" dirty="0" smtClean="0">
                <a:latin typeface="Arial" panose="020B0604020202020204" pitchFamily="34" charset="0"/>
                <a:cs typeface="Arial" panose="020B0604020202020204" pitchFamily="34" charset="0"/>
              </a:rPr>
              <a:t>"</a:t>
            </a:r>
            <a:r>
              <a:rPr lang="en-US" b="1" dirty="0" err="1" smtClean="0">
                <a:latin typeface="Arial" panose="020B0604020202020204" pitchFamily="34" charset="0"/>
                <a:cs typeface="Arial" panose="020B0604020202020204" pitchFamily="34" charset="0"/>
              </a:rPr>
              <a:t>Sofiyivka</a:t>
            </a:r>
            <a:r>
              <a:rPr lang="en-US" b="1" dirty="0" smtClean="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of the National Academy of Sciences of Ukraine</a:t>
            </a:r>
            <a:endParaRPr lang="uk-UA" b="1" dirty="0" smtClean="0">
              <a:latin typeface="Arial" panose="020B0604020202020204" pitchFamily="34" charset="0"/>
              <a:cs typeface="Arial" panose="020B0604020202020204" pitchFamily="34" charset="0"/>
            </a:endParaRPr>
          </a:p>
          <a:p>
            <a:pPr algn="ctr"/>
            <a:r>
              <a:rPr lang="en-US" b="1" dirty="0" err="1" smtClean="0"/>
              <a:t>Uman</a:t>
            </a:r>
            <a:r>
              <a:rPr lang="en-US" b="1" dirty="0" smtClean="0"/>
              <a:t> </a:t>
            </a:r>
            <a:r>
              <a:rPr lang="en-US" b="1" dirty="0"/>
              <a:t>National University of Horticulture</a:t>
            </a:r>
            <a:endParaRPr lang="uk-UA" b="1" dirty="0" smtClean="0">
              <a:latin typeface="Arial" panose="020B0604020202020204" pitchFamily="34" charset="0"/>
              <a:cs typeface="Arial" panose="020B0604020202020204" pitchFamily="34" charset="0"/>
            </a:endParaRPr>
          </a:p>
          <a:p>
            <a:endParaRPr lang="en-US" dirty="0"/>
          </a:p>
        </p:txBody>
      </p:sp>
      <p:sp>
        <p:nvSpPr>
          <p:cNvPr id="6" name="Прямоугольник 5"/>
          <p:cNvSpPr/>
          <p:nvPr/>
        </p:nvSpPr>
        <p:spPr>
          <a:xfrm>
            <a:off x="1326245" y="2551224"/>
            <a:ext cx="9294155" cy="1524969"/>
          </a:xfrm>
          <a:prstGeom prst="rect">
            <a:avLst/>
          </a:prstGeom>
        </p:spPr>
        <p:txBody>
          <a:bodyPr wrap="square">
            <a:spAutoFit/>
          </a:bodyPr>
          <a:lstStyle/>
          <a:p>
            <a:pPr algn="ctr">
              <a:lnSpc>
                <a:spcPct val="107000"/>
              </a:lnSpc>
              <a:spcAft>
                <a:spcPts val="800"/>
              </a:spcAft>
            </a:pPr>
            <a:r>
              <a:rPr lang="en-US" sz="2800" b="1" dirty="0" smtClean="0">
                <a:latin typeface="Arial" panose="020B0604020202020204" pitchFamily="34" charset="0"/>
                <a:cs typeface="Arial" panose="020B0604020202020204" pitchFamily="34" charset="0"/>
              </a:rPr>
              <a:t>EXPERIENCE OF USING DIFFERENT PLANTS </a:t>
            </a:r>
          </a:p>
          <a:p>
            <a:pPr algn="ctr">
              <a:lnSpc>
                <a:spcPct val="107000"/>
              </a:lnSpc>
              <a:spcAft>
                <a:spcPts val="800"/>
              </a:spcAft>
            </a:pPr>
            <a:r>
              <a:rPr lang="en-US" sz="2800" b="1" dirty="0" smtClean="0">
                <a:latin typeface="Arial" panose="020B0604020202020204" pitchFamily="34" charset="0"/>
                <a:cs typeface="Arial" panose="020B0604020202020204" pitchFamily="34" charset="0"/>
              </a:rPr>
              <a:t>IN URBAN ECOSYSTEMS</a:t>
            </a:r>
          </a:p>
          <a:p>
            <a:pPr algn="ctr">
              <a:lnSpc>
                <a:spcPct val="107000"/>
              </a:lnSpc>
              <a:spcAft>
                <a:spcPts val="800"/>
              </a:spcAft>
            </a:pPr>
            <a:endParaRPr lang="en-US" sz="2000" dirty="0" smtClean="0">
              <a:effectLst/>
              <a:latin typeface="Arial" panose="020B0604020202020204" pitchFamily="34" charset="0"/>
              <a:ea typeface="Calibri" panose="020F0502020204030204" pitchFamily="34" charset="0"/>
              <a:cs typeface="Arial" panose="020B0604020202020204" pitchFamily="34" charset="0"/>
            </a:endParaRPr>
          </a:p>
        </p:txBody>
      </p:sp>
      <p:sp>
        <p:nvSpPr>
          <p:cNvPr id="8" name="Прямоугольник 7"/>
          <p:cNvSpPr/>
          <p:nvPr/>
        </p:nvSpPr>
        <p:spPr>
          <a:xfrm>
            <a:off x="1027481" y="4533406"/>
            <a:ext cx="8700267" cy="1292662"/>
          </a:xfrm>
          <a:prstGeom prst="rect">
            <a:avLst/>
          </a:prstGeom>
        </p:spPr>
        <p:txBody>
          <a:bodyPr wrap="none">
            <a:spAutoFit/>
          </a:bodyPr>
          <a:lstStyle/>
          <a:p>
            <a:r>
              <a:rPr lang="en-US" sz="2000" b="1" i="0" dirty="0" smtClean="0">
                <a:effectLst/>
                <a:latin typeface="Times New Roman" panose="02020603050405020304" pitchFamily="18" charset="0"/>
                <a:cs typeface="Times New Roman" panose="02020603050405020304" pitchFamily="18" charset="0"/>
              </a:rPr>
              <a:t>Speakers</a:t>
            </a:r>
            <a:r>
              <a:rPr lang="uk-UA" sz="2000" b="1" i="0" dirty="0" smtClean="0">
                <a:effectLst/>
                <a:latin typeface="Times New Roman" panose="02020603050405020304" pitchFamily="18" charset="0"/>
                <a:cs typeface="Times New Roman" panose="02020603050405020304" pitchFamily="18" charset="0"/>
              </a:rPr>
              <a:t>: </a:t>
            </a:r>
            <a:r>
              <a:rPr lang="en-US" sz="2000" b="1" dirty="0" err="1" smtClean="0">
                <a:latin typeface="Times New Roman" panose="02020603050405020304" pitchFamily="18" charset="0"/>
                <a:cs typeface="Times New Roman" panose="02020603050405020304" pitchFamily="18" charset="0"/>
              </a:rPr>
              <a:t>Ishchuk</a:t>
            </a:r>
            <a:r>
              <a:rPr lang="en-US" sz="2000" b="1" dirty="0" smtClean="0">
                <a:latin typeface="Times New Roman" panose="02020603050405020304" pitchFamily="18" charset="0"/>
                <a:cs typeface="Times New Roman" panose="02020603050405020304" pitchFamily="18" charset="0"/>
              </a:rPr>
              <a:t> </a:t>
            </a:r>
            <a:r>
              <a:rPr lang="en-US" sz="2000" b="1" dirty="0" err="1" smtClean="0">
                <a:latin typeface="Times New Roman" panose="02020603050405020304" pitchFamily="18" charset="0"/>
                <a:cs typeface="Times New Roman" panose="02020603050405020304" pitchFamily="18" charset="0"/>
              </a:rPr>
              <a:t>L</a:t>
            </a:r>
            <a:r>
              <a:rPr lang="en-US" sz="2000" b="1" dirty="0" err="1" smtClean="0">
                <a:latin typeface="Times New Roman" panose="02020603050405020304" pitchFamily="18" charset="0"/>
                <a:cs typeface="Times New Roman" panose="02020603050405020304" pitchFamily="18" charset="0"/>
              </a:rPr>
              <a:t>iubov</a:t>
            </a:r>
            <a:r>
              <a:rPr lang="en-US" sz="2000" b="1" dirty="0" smtClean="0">
                <a:latin typeface="Times New Roman" panose="02020603050405020304" pitchFamily="18" charset="0"/>
                <a:cs typeface="Times New Roman" panose="02020603050405020304" pitchFamily="18" charset="0"/>
              </a:rPr>
              <a:t>, </a:t>
            </a:r>
            <a:r>
              <a:rPr lang="en-US" sz="2000" i="1" dirty="0">
                <a:latin typeface="Times New Roman" panose="02020603050405020304" pitchFamily="18" charset="0"/>
                <a:cs typeface="Times New Roman" panose="02020603050405020304" pitchFamily="18" charset="0"/>
              </a:rPr>
              <a:t>D</a:t>
            </a:r>
            <a:r>
              <a:rPr lang="en-US" sz="2000" i="1" dirty="0" smtClean="0">
                <a:latin typeface="Times New Roman" panose="02020603050405020304" pitchFamily="18" charset="0"/>
                <a:cs typeface="Times New Roman" panose="02020603050405020304" pitchFamily="18" charset="0"/>
              </a:rPr>
              <a:t>octor </a:t>
            </a:r>
            <a:r>
              <a:rPr lang="en-US" sz="2000" i="1" dirty="0">
                <a:latin typeface="Times New Roman" panose="02020603050405020304" pitchFamily="18" charset="0"/>
                <a:cs typeface="Times New Roman" panose="02020603050405020304" pitchFamily="18" charset="0"/>
              </a:rPr>
              <a:t>of </a:t>
            </a:r>
            <a:r>
              <a:rPr lang="en-US" sz="2000" i="1" dirty="0" smtClean="0">
                <a:latin typeface="Times New Roman" panose="02020603050405020304" pitchFamily="18" charset="0"/>
                <a:cs typeface="Times New Roman" panose="02020603050405020304" pitchFamily="18" charset="0"/>
              </a:rPr>
              <a:t>Biological Sciences,</a:t>
            </a:r>
            <a:r>
              <a:rPr lang="en-US" sz="2000" i="1" dirty="0">
                <a:latin typeface="Times New Roman" panose="02020603050405020304" pitchFamily="18" charset="0"/>
                <a:cs typeface="Times New Roman" panose="02020603050405020304" pitchFamily="18" charset="0"/>
              </a:rPr>
              <a:t> </a:t>
            </a:r>
            <a:r>
              <a:rPr lang="en-US" sz="2000" i="1" dirty="0">
                <a:latin typeface="Times New Roman" panose="02020603050405020304" pitchFamily="18" charset="0"/>
                <a:cs typeface="Times New Roman" panose="02020603050405020304" pitchFamily="18" charset="0"/>
              </a:rPr>
              <a:t>P</a:t>
            </a:r>
            <a:r>
              <a:rPr lang="en-US" sz="2000" i="1" dirty="0" smtClean="0">
                <a:latin typeface="Times New Roman" panose="02020603050405020304" pitchFamily="18" charset="0"/>
                <a:cs typeface="Times New Roman" panose="02020603050405020304" pitchFamily="18" charset="0"/>
              </a:rPr>
              <a:t>rofessor</a:t>
            </a:r>
            <a:endParaRPr lang="uk-UA" sz="2000" i="1" dirty="0" smtClean="0">
              <a:latin typeface="Times New Roman" panose="02020603050405020304" pitchFamily="18" charset="0"/>
              <a:cs typeface="Times New Roman" panose="02020603050405020304" pitchFamily="18" charset="0"/>
            </a:endParaRPr>
          </a:p>
          <a:p>
            <a:r>
              <a:rPr lang="uk-UA" b="1" dirty="0" smtClean="0"/>
              <a:t>	</a:t>
            </a:r>
            <a:r>
              <a:rPr lang="uk-UA" b="1" u="sng" dirty="0" smtClean="0"/>
              <a:t>    </a:t>
            </a:r>
            <a:r>
              <a:rPr lang="en-US" b="1" u="sng" dirty="0" err="1" smtClean="0">
                <a:latin typeface="Arial" panose="020B0604020202020204" pitchFamily="34" charset="0"/>
                <a:cs typeface="Arial" panose="020B0604020202020204" pitchFamily="34" charset="0"/>
              </a:rPr>
              <a:t>Hrabovyj</a:t>
            </a:r>
            <a:r>
              <a:rPr lang="en-US" b="1" u="sng" dirty="0" smtClean="0">
                <a:latin typeface="Arial" panose="020B0604020202020204" pitchFamily="34" charset="0"/>
                <a:cs typeface="Arial" panose="020B0604020202020204" pitchFamily="34" charset="0"/>
              </a:rPr>
              <a:t> </a:t>
            </a:r>
            <a:r>
              <a:rPr lang="en-US" b="1" u="sng" dirty="0" err="1" smtClean="0">
                <a:latin typeface="Arial" panose="020B0604020202020204" pitchFamily="34" charset="0"/>
                <a:cs typeface="Arial" panose="020B0604020202020204" pitchFamily="34" charset="0"/>
              </a:rPr>
              <a:t>Volodymyr</a:t>
            </a:r>
            <a:r>
              <a:rPr lang="en-US" b="1" u="sng" dirty="0" smtClean="0">
                <a:latin typeface="Arial" panose="020B0604020202020204" pitchFamily="34" charset="0"/>
                <a:cs typeface="Arial" panose="020B0604020202020204" pitchFamily="34" charset="0"/>
              </a:rPr>
              <a:t>,</a:t>
            </a:r>
            <a:r>
              <a:rPr lang="en-US" i="1" u="sng" baseline="30000" dirty="0" smtClean="0">
                <a:latin typeface="Arial" panose="020B0604020202020204" pitchFamily="34" charset="0"/>
                <a:cs typeface="Arial" panose="020B0604020202020204" pitchFamily="34" charset="0"/>
              </a:rPr>
              <a:t> </a:t>
            </a:r>
            <a:r>
              <a:rPr lang="en-US" i="1" dirty="0" smtClean="0">
                <a:latin typeface="Arial" panose="020B0604020202020204" pitchFamily="34" charset="0"/>
                <a:cs typeface="Arial" panose="020B0604020202020204" pitchFamily="34" charset="0"/>
              </a:rPr>
              <a:t>Ph.D</a:t>
            </a:r>
            <a:r>
              <a:rPr lang="en-US" i="1" dirty="0">
                <a:latin typeface="Arial" panose="020B0604020202020204" pitchFamily="34" charset="0"/>
                <a:cs typeface="Arial" panose="020B0604020202020204" pitchFamily="34" charset="0"/>
              </a:rPr>
              <a:t>. in Biological Sciences, Senior Researcher</a:t>
            </a:r>
            <a:endParaRPr lang="en-US" sz="2000" b="1" dirty="0" smtClean="0">
              <a:latin typeface="Arial" panose="020B0604020202020204" pitchFamily="34" charset="0"/>
              <a:cs typeface="Arial" panose="020B0604020202020204" pitchFamily="34" charset="0"/>
            </a:endParaRPr>
          </a:p>
          <a:p>
            <a:r>
              <a:rPr lang="en-US" sz="2000" b="1" i="0" dirty="0">
                <a:effectLst/>
                <a:latin typeface="Arial" panose="020B0604020202020204" pitchFamily="34" charset="0"/>
                <a:cs typeface="Arial" panose="020B0604020202020204" pitchFamily="34" charset="0"/>
              </a:rPr>
              <a:t>	</a:t>
            </a:r>
            <a:r>
              <a:rPr lang="en-US" sz="2000" b="1" dirty="0" smtClean="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Ishchuk</a:t>
            </a:r>
            <a:r>
              <a:rPr lang="en-US" sz="2000" b="1" dirty="0" smtClean="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Halyna</a:t>
            </a:r>
            <a:r>
              <a:rPr lang="en-US" sz="2000" b="1" dirty="0" smtClean="0">
                <a:latin typeface="Arial" panose="020B0604020202020204" pitchFamily="34" charset="0"/>
                <a:cs typeface="Arial" panose="020B0604020202020204" pitchFamily="34" charset="0"/>
              </a:rPr>
              <a:t>, </a:t>
            </a:r>
            <a:r>
              <a:rPr lang="en-US" i="1" dirty="0" smtClean="0">
                <a:latin typeface="Arial" panose="020B0604020202020204" pitchFamily="34" charset="0"/>
                <a:cs typeface="Arial" panose="020B0604020202020204" pitchFamily="34" charset="0"/>
              </a:rPr>
              <a:t>Ph.D</a:t>
            </a:r>
            <a:r>
              <a:rPr lang="en-US" i="1" dirty="0">
                <a:latin typeface="Arial" panose="020B0604020202020204" pitchFamily="34" charset="0"/>
                <a:cs typeface="Arial" panose="020B0604020202020204" pitchFamily="34" charset="0"/>
              </a:rPr>
              <a:t>. in Agricultural Sciences, Associate </a:t>
            </a:r>
            <a:r>
              <a:rPr lang="en-US" i="1" dirty="0" smtClean="0">
                <a:latin typeface="Arial" panose="020B0604020202020204" pitchFamily="34" charset="0"/>
                <a:cs typeface="Arial" panose="020B0604020202020204" pitchFamily="34" charset="0"/>
              </a:rPr>
              <a:t>Professor</a:t>
            </a:r>
          </a:p>
          <a:p>
            <a:r>
              <a:rPr lang="en-US" sz="2000" b="1" i="0" dirty="0">
                <a:effectLst/>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 </a:t>
            </a:r>
            <a:r>
              <a:rPr lang="en-US" sz="2000" b="1" dirty="0" smtClean="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Didenko</a:t>
            </a:r>
            <a:r>
              <a:rPr lang="en-US" sz="2000" b="1" dirty="0" smtClean="0">
                <a:latin typeface="Arial" panose="020B0604020202020204" pitchFamily="34" charset="0"/>
                <a:cs typeface="Arial" panose="020B0604020202020204" pitchFamily="34" charset="0"/>
              </a:rPr>
              <a:t> Inna,  </a:t>
            </a:r>
            <a:r>
              <a:rPr lang="en-US" i="1" dirty="0" smtClean="0">
                <a:latin typeface="Arial" panose="020B0604020202020204" pitchFamily="34" charset="0"/>
                <a:cs typeface="Arial" panose="020B0604020202020204" pitchFamily="34" charset="0"/>
              </a:rPr>
              <a:t>Ph.D</a:t>
            </a:r>
            <a:r>
              <a:rPr lang="en-US" i="1" dirty="0">
                <a:latin typeface="Arial" panose="020B0604020202020204" pitchFamily="34" charset="0"/>
                <a:cs typeface="Arial" panose="020B0604020202020204" pitchFamily="34" charset="0"/>
              </a:rPr>
              <a:t>. in Biological Sciences, Researcher</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778547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224619"/>
            <a:ext cx="11859491" cy="6324808"/>
          </a:xfrm>
          <a:prstGeom prst="rect">
            <a:avLst/>
          </a:prstGeom>
        </p:spPr>
        <p:txBody>
          <a:bodyPr wrap="square">
            <a:spAutoFit/>
          </a:bodyPr>
          <a:lstStyle/>
          <a:p>
            <a:pPr indent="450215" algn="just">
              <a:lnSpc>
                <a:spcPct val="150000"/>
              </a:lnSpc>
              <a:spcAft>
                <a:spcPts val="0"/>
              </a:spcAft>
            </a:pPr>
            <a:r>
              <a:rPr lang="en-US" dirty="0">
                <a:latin typeface="Arial" panose="020B0604020202020204" pitchFamily="34" charset="0"/>
                <a:ea typeface="Calibri" panose="020F0502020204030204" pitchFamily="34" charset="0"/>
                <a:cs typeface="Arial" panose="020B0604020202020204" pitchFamily="34" charset="0"/>
              </a:rPr>
              <a:t>However, the most significant drawback of these locations is the use of red-listed plants of the </a:t>
            </a:r>
            <a:r>
              <a:rPr lang="en-US" i="1" dirty="0" err="1">
                <a:latin typeface="Arial" panose="020B0604020202020204" pitchFamily="34" charset="0"/>
                <a:ea typeface="Calibri" panose="020F0502020204030204" pitchFamily="34" charset="0"/>
                <a:cs typeface="Arial" panose="020B0604020202020204" pitchFamily="34" charset="0"/>
              </a:rPr>
              <a:t>Stipa</a:t>
            </a:r>
            <a:r>
              <a:rPr lang="en-US" dirty="0">
                <a:latin typeface="Arial" panose="020B0604020202020204" pitchFamily="34" charset="0"/>
                <a:ea typeface="Calibri" panose="020F0502020204030204" pitchFamily="34" charset="0"/>
                <a:cs typeface="Arial" panose="020B0604020202020204" pitchFamily="34" charset="0"/>
              </a:rPr>
              <a:t> L</a:t>
            </a:r>
            <a:r>
              <a:rPr lang="uk-UA" dirty="0">
                <a:latin typeface="Arial" panose="020B0604020202020204" pitchFamily="34" charset="0"/>
                <a:ea typeface="Calibri" panose="020F0502020204030204" pitchFamily="34" charset="0"/>
                <a:cs typeface="Arial" panose="020B0604020202020204" pitchFamily="34" charset="0"/>
              </a:rPr>
              <a:t>. </a:t>
            </a:r>
            <a:r>
              <a:rPr lang="en-US" dirty="0">
                <a:latin typeface="Arial" panose="020B0604020202020204" pitchFamily="34" charset="0"/>
                <a:ea typeface="Calibri" panose="020F0502020204030204" pitchFamily="34" charset="0"/>
                <a:cs typeface="Arial" panose="020B0604020202020204" pitchFamily="34" charset="0"/>
              </a:rPr>
              <a:t>genus, all of which are listed in the Red Data Book of Ukraine (2009). Since the utilization of species from the Red Data Book in landscaping is clearly regulated by Article 19 of the Law of Ukraine on the Red Data Book of Ukraine (as of the current revision dated August 8, 2021), where the conditions for the special use of objects from the Red Data Book of Ukraine are precisely defined. </a:t>
            </a:r>
            <a:r>
              <a:rPr lang="ru-RU" dirty="0" err="1">
                <a:latin typeface="Arial" panose="020B0604020202020204" pitchFamily="34" charset="0"/>
                <a:ea typeface="Calibri" panose="020F0502020204030204" pitchFamily="34" charset="0"/>
                <a:cs typeface="Arial" panose="020B0604020202020204" pitchFamily="34" charset="0"/>
              </a:rPr>
              <a:t>According</a:t>
            </a:r>
            <a:r>
              <a:rPr lang="ru-RU" dirty="0">
                <a:latin typeface="Arial" panose="020B0604020202020204" pitchFamily="34" charset="0"/>
                <a:ea typeface="Calibri" panose="020F0502020204030204" pitchFamily="34" charset="0"/>
                <a:cs typeface="Arial" panose="020B0604020202020204" pitchFamily="34" charset="0"/>
              </a:rPr>
              <a:t> </a:t>
            </a:r>
            <a:r>
              <a:rPr lang="ru-RU" dirty="0" err="1">
                <a:latin typeface="Arial" panose="020B0604020202020204" pitchFamily="34" charset="0"/>
                <a:ea typeface="Calibri" panose="020F0502020204030204" pitchFamily="34" charset="0"/>
                <a:cs typeface="Arial" panose="020B0604020202020204" pitchFamily="34" charset="0"/>
              </a:rPr>
              <a:t>to</a:t>
            </a:r>
            <a:r>
              <a:rPr lang="ru-RU" dirty="0">
                <a:latin typeface="Arial" panose="020B0604020202020204" pitchFamily="34" charset="0"/>
                <a:ea typeface="Calibri" panose="020F0502020204030204" pitchFamily="34" charset="0"/>
                <a:cs typeface="Arial" panose="020B0604020202020204" pitchFamily="34" charset="0"/>
              </a:rPr>
              <a:t> </a:t>
            </a:r>
            <a:r>
              <a:rPr lang="ru-RU" dirty="0" err="1">
                <a:latin typeface="Arial" panose="020B0604020202020204" pitchFamily="34" charset="0"/>
                <a:ea typeface="Calibri" panose="020F0502020204030204" pitchFamily="34" charset="0"/>
                <a:cs typeface="Arial" panose="020B0604020202020204" pitchFamily="34" charset="0"/>
              </a:rPr>
              <a:t>Article</a:t>
            </a:r>
            <a:r>
              <a:rPr lang="ru-RU" dirty="0">
                <a:latin typeface="Arial" panose="020B0604020202020204" pitchFamily="34" charset="0"/>
                <a:ea typeface="Calibri" panose="020F0502020204030204" pitchFamily="34" charset="0"/>
                <a:cs typeface="Arial" panose="020B0604020202020204" pitchFamily="34" charset="0"/>
              </a:rPr>
              <a:t> 19</a:t>
            </a:r>
            <a:r>
              <a:rPr lang="ru-RU" dirty="0" smtClean="0">
                <a:latin typeface="Arial" panose="020B0604020202020204" pitchFamily="34" charset="0"/>
                <a:ea typeface="Calibri" panose="020F0502020204030204" pitchFamily="34" charset="0"/>
                <a:cs typeface="Arial" panose="020B0604020202020204" pitchFamily="34" charset="0"/>
              </a:rPr>
              <a:t>,</a:t>
            </a:r>
            <a:r>
              <a:rPr lang="en-US" dirty="0" smtClean="0">
                <a:latin typeface="Arial" panose="020B0604020202020204" pitchFamily="34" charset="0"/>
                <a:ea typeface="Calibri" panose="020F050202020403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"Special use (extraction, collection) of objects listed in the Red Data Book of Ukraine is carried out in exceptional cases solely for scientific and breeding purposes, including propagation, resettlement, and cultivation under artificially created conditions, as well as for population restoration with the permission of the central executive authority responsible for implementing state policy in the field of environmental protection, based on decisions of the National Commission on the Red Data Book of Ukraine, made within its competence. Special use (extraction, collection) of objects listed in the Red Data Book of Ukraine with the aim of generating profit is prohibited and is punishable by fines. At the same time, decorative nurseries, garden centers, and landscaping companies offer red-listed plants for sale. In the public space, species of the </a:t>
            </a:r>
            <a:r>
              <a:rPr lang="en-US" i="1" dirty="0" err="1">
                <a:latin typeface="Arial" panose="020B0604020202020204" pitchFamily="34" charset="0"/>
                <a:cs typeface="Arial" panose="020B0604020202020204" pitchFamily="34" charset="0"/>
              </a:rPr>
              <a:t>Stipa</a:t>
            </a:r>
            <a:r>
              <a:rPr lang="en-US" i="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genus are planted in less favorable conditions, such as on median strips of roads with two-way traffic, where soil salinity is elevated due to winter road treatment with a mixture of salts, and air pollution levels are high. Moreover, these species are even planted under tree canopies in squares and parks."</a:t>
            </a:r>
            <a:endParaRPr lang="en-US" sz="16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TextBox 4"/>
          <p:cNvSpPr txBox="1"/>
          <p:nvPr/>
        </p:nvSpPr>
        <p:spPr>
          <a:xfrm>
            <a:off x="11645330" y="39953"/>
            <a:ext cx="428322" cy="369332"/>
          </a:xfrm>
          <a:prstGeom prst="rect">
            <a:avLst/>
          </a:prstGeom>
          <a:noFill/>
        </p:spPr>
        <p:txBody>
          <a:bodyPr wrap="none" rtlCol="0">
            <a:spAutoFit/>
          </a:bodyPr>
          <a:lstStyle/>
          <a:p>
            <a:r>
              <a:rPr lang="en-US" dirty="0" smtClean="0"/>
              <a:t>10</a:t>
            </a:r>
            <a:endParaRPr lang="en-US" dirty="0"/>
          </a:p>
        </p:txBody>
      </p:sp>
    </p:spTree>
    <p:extLst>
      <p:ext uri="{BB962C8B-B14F-4D97-AF65-F5344CB8AC3E}">
        <p14:creationId xmlns:p14="http://schemas.microsoft.com/office/powerpoint/2010/main" val="4022662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D:\MEY DOC\Publicacia\Publicacia 2022\Cтаття Вінниця -Відень 15.04.22\Презентация Microsoft PowerPoint.jpg"/>
          <p:cNvPicPr/>
          <p:nvPr/>
        </p:nvPicPr>
        <p:blipFill rotWithShape="1">
          <a:blip r:embed="rId2">
            <a:extLst>
              <a:ext uri="{28A0092B-C50C-407E-A947-70E740481C1C}">
                <a14:useLocalDpi xmlns:a14="http://schemas.microsoft.com/office/drawing/2010/main" val="0"/>
              </a:ext>
            </a:extLst>
          </a:blip>
          <a:srcRect r="25350"/>
          <a:stretch/>
        </p:blipFill>
        <p:spPr bwMode="auto">
          <a:xfrm>
            <a:off x="318655" y="228860"/>
            <a:ext cx="8728364" cy="4885930"/>
          </a:xfrm>
          <a:prstGeom prst="rect">
            <a:avLst/>
          </a:prstGeom>
          <a:noFill/>
          <a:ln>
            <a:noFill/>
          </a:ln>
          <a:extLst>
            <a:ext uri="{53640926-AAD7-44D8-BBD7-CCE9431645EC}">
              <a14:shadowObscured xmlns:a14="http://schemas.microsoft.com/office/drawing/2010/main"/>
            </a:ext>
          </a:extLst>
        </p:spPr>
      </p:pic>
      <p:sp>
        <p:nvSpPr>
          <p:cNvPr id="5" name="Прямоугольник 4"/>
          <p:cNvSpPr/>
          <p:nvPr/>
        </p:nvSpPr>
        <p:spPr>
          <a:xfrm>
            <a:off x="595746" y="5308755"/>
            <a:ext cx="9296399" cy="923330"/>
          </a:xfrm>
          <a:prstGeom prst="rect">
            <a:avLst/>
          </a:prstGeom>
        </p:spPr>
        <p:txBody>
          <a:bodyPr wrap="square">
            <a:spAutoFit/>
          </a:bodyPr>
          <a:lstStyle/>
          <a:p>
            <a:pPr algn="ctr"/>
            <a:r>
              <a:rPr lang="uk-UA" b="1" dirty="0" err="1" smtClean="0">
                <a:latin typeface="Arial" panose="020B0604020202020204" pitchFamily="34" charset="0"/>
                <a:ea typeface="Calibri" panose="020F0502020204030204" pitchFamily="34" charset="0"/>
                <a:cs typeface="Arial" panose="020B0604020202020204" pitchFamily="34" charset="0"/>
              </a:rPr>
              <a:t>The</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foundation</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of</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Mauritian</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lawns</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in</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squares</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and</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parks</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is</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a:latin typeface="Arial" panose="020B0604020202020204" pitchFamily="34" charset="0"/>
                <a:ea typeface="Calibri" panose="020F0502020204030204" pitchFamily="34" charset="0"/>
                <a:cs typeface="Arial" panose="020B0604020202020204" pitchFamily="34" charset="0"/>
              </a:rPr>
              <a:t>composed</a:t>
            </a:r>
            <a:r>
              <a:rPr lang="uk-UA" b="1" dirty="0">
                <a:latin typeface="Arial" panose="020B0604020202020204" pitchFamily="34" charset="0"/>
                <a:ea typeface="Calibri" panose="020F0502020204030204" pitchFamily="34" charset="0"/>
                <a:cs typeface="Arial" panose="020B0604020202020204" pitchFamily="34" charset="0"/>
              </a:rPr>
              <a:t> </a:t>
            </a:r>
            <a:r>
              <a:rPr lang="uk-UA" b="1" dirty="0" err="1">
                <a:latin typeface="Arial" panose="020B0604020202020204" pitchFamily="34" charset="0"/>
                <a:ea typeface="Calibri" panose="020F0502020204030204" pitchFamily="34" charset="0"/>
                <a:cs typeface="Arial" panose="020B0604020202020204" pitchFamily="34" charset="0"/>
              </a:rPr>
              <a:t>of</a:t>
            </a:r>
            <a:r>
              <a:rPr lang="uk-UA" b="1" dirty="0">
                <a:latin typeface="Arial" panose="020B0604020202020204" pitchFamily="34" charset="0"/>
                <a:ea typeface="Calibri" panose="020F0502020204030204" pitchFamily="34" charset="0"/>
                <a:cs typeface="Arial" panose="020B0604020202020204" pitchFamily="34" charset="0"/>
              </a:rPr>
              <a:t> </a:t>
            </a:r>
            <a:r>
              <a:rPr lang="uk-UA" b="1" i="1" dirty="0" err="1">
                <a:latin typeface="Arial" panose="020B0604020202020204" pitchFamily="34" charset="0"/>
                <a:ea typeface="Calibri" panose="020F0502020204030204" pitchFamily="34" charset="0"/>
                <a:cs typeface="Arial" panose="020B0604020202020204" pitchFamily="34" charset="0"/>
              </a:rPr>
              <a:t>Bellis</a:t>
            </a:r>
            <a:r>
              <a:rPr lang="uk-UA" b="1" i="1" dirty="0">
                <a:latin typeface="Arial" panose="020B0604020202020204" pitchFamily="34" charset="0"/>
                <a:ea typeface="Calibri" panose="020F0502020204030204" pitchFamily="34" charset="0"/>
                <a:cs typeface="Arial" panose="020B0604020202020204" pitchFamily="34" charset="0"/>
              </a:rPr>
              <a:t> </a:t>
            </a:r>
            <a:r>
              <a:rPr lang="uk-UA" b="1" i="1" dirty="0" err="1">
                <a:latin typeface="Arial" panose="020B0604020202020204" pitchFamily="34" charset="0"/>
                <a:ea typeface="Calibri" panose="020F0502020204030204" pitchFamily="34" charset="0"/>
                <a:cs typeface="Arial" panose="020B0604020202020204" pitchFamily="34" charset="0"/>
              </a:rPr>
              <a:t>perennis</a:t>
            </a:r>
            <a:r>
              <a:rPr lang="uk-UA" b="1" dirty="0">
                <a:latin typeface="Arial" panose="020B0604020202020204" pitchFamily="34" charset="0"/>
                <a:ea typeface="Calibri" panose="020F0502020204030204" pitchFamily="34" charset="0"/>
                <a:cs typeface="Arial" panose="020B0604020202020204" pitchFamily="34" charset="0"/>
              </a:rPr>
              <a:t> L</a:t>
            </a:r>
            <a:r>
              <a:rPr lang="uk-UA" b="1" dirty="0" smtClean="0">
                <a:latin typeface="Arial" panose="020B0604020202020204" pitchFamily="34" charset="0"/>
                <a:ea typeface="Calibri" panose="020F0502020204030204" pitchFamily="34" charset="0"/>
                <a:cs typeface="Arial" panose="020B0604020202020204" pitchFamily="34" charset="0"/>
              </a:rPr>
              <a:t>.,</a:t>
            </a:r>
            <a:r>
              <a:rPr lang="en-US"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as</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seen</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in</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the</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historical</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and</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cultural</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reserve</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Kachanivka</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in</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Chernihiv</a:t>
            </a:r>
            <a:r>
              <a:rPr lang="uk-UA" b="1" dirty="0" smtClean="0">
                <a:latin typeface="Arial" panose="020B0604020202020204" pitchFamily="34" charset="0"/>
                <a:ea typeface="Calibri" panose="020F0502020204030204" pitchFamily="34" charset="0"/>
                <a:cs typeface="Arial" panose="020B0604020202020204" pitchFamily="34" charset="0"/>
              </a:rPr>
              <a:t> </a:t>
            </a:r>
            <a:r>
              <a:rPr lang="uk-UA" b="1" dirty="0" err="1" smtClean="0">
                <a:latin typeface="Arial" panose="020B0604020202020204" pitchFamily="34" charset="0"/>
                <a:ea typeface="Calibri" panose="020F0502020204030204" pitchFamily="34" charset="0"/>
                <a:cs typeface="Arial" panose="020B0604020202020204" pitchFamily="34" charset="0"/>
              </a:rPr>
              <a:t>Oblast</a:t>
            </a:r>
            <a:r>
              <a:rPr lang="en-US" b="1" dirty="0" smtClean="0">
                <a:latin typeface="Arial" panose="020B0604020202020204" pitchFamily="34" charset="0"/>
                <a:ea typeface="Calibri" panose="020F0502020204030204" pitchFamily="34" charset="0"/>
                <a:cs typeface="Arial" panose="020B0604020202020204" pitchFamily="34" charset="0"/>
              </a:rPr>
              <a:t>.</a:t>
            </a:r>
            <a:endParaRPr lang="en-US" b="1" dirty="0">
              <a:latin typeface="Arial" panose="020B0604020202020204" pitchFamily="34" charset="0"/>
              <a:cs typeface="Arial" panose="020B0604020202020204" pitchFamily="34" charset="0"/>
            </a:endParaRPr>
          </a:p>
        </p:txBody>
      </p:sp>
      <p:sp>
        <p:nvSpPr>
          <p:cNvPr id="7" name="TextBox 6"/>
          <p:cNvSpPr txBox="1"/>
          <p:nvPr/>
        </p:nvSpPr>
        <p:spPr>
          <a:xfrm>
            <a:off x="11430000" y="166254"/>
            <a:ext cx="428322" cy="369332"/>
          </a:xfrm>
          <a:prstGeom prst="rect">
            <a:avLst/>
          </a:prstGeom>
          <a:noFill/>
        </p:spPr>
        <p:txBody>
          <a:bodyPr wrap="none" rtlCol="0">
            <a:spAutoFit/>
          </a:bodyPr>
          <a:lstStyle/>
          <a:p>
            <a:r>
              <a:rPr lang="en-US" dirty="0" smtClean="0"/>
              <a:t>11</a:t>
            </a:r>
            <a:endParaRPr lang="en-US" dirty="0"/>
          </a:p>
        </p:txBody>
      </p:sp>
    </p:spTree>
    <p:extLst>
      <p:ext uri="{BB962C8B-B14F-4D97-AF65-F5344CB8AC3E}">
        <p14:creationId xmlns:p14="http://schemas.microsoft.com/office/powerpoint/2010/main" val="39556400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4963011"/>
            <a:ext cx="10446327" cy="1754326"/>
          </a:xfrm>
          <a:prstGeom prst="rect">
            <a:avLst/>
          </a:prstGeom>
        </p:spPr>
        <p:txBody>
          <a:bodyPr wrap="square">
            <a:spAutoFit/>
          </a:bodyPr>
          <a:lstStyle/>
          <a:p>
            <a:pPr marL="457200" indent="450215" algn="just">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Over the past 2-3 years, flowerbeds of native herbaceous perennials have emerged in the historic part of </a:t>
            </a:r>
            <a:r>
              <a:rPr lang="en-US" dirty="0" err="1">
                <a:latin typeface="Times New Roman" panose="02020603050405020304" pitchFamily="18" charset="0"/>
                <a:ea typeface="Calibri" panose="020F0502020204030204" pitchFamily="34" charset="0"/>
                <a:cs typeface="Times New Roman" panose="02020603050405020304" pitchFamily="18" charset="0"/>
              </a:rPr>
              <a:t>Bila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Tserkva</a:t>
            </a:r>
            <a:r>
              <a:rPr lang="en-US" dirty="0">
                <a:latin typeface="Times New Roman" panose="02020603050405020304" pitchFamily="18" charset="0"/>
                <a:ea typeface="Calibri" panose="020F0502020204030204" pitchFamily="34" charset="0"/>
                <a:cs typeface="Times New Roman" panose="02020603050405020304" pitchFamily="18" charset="0"/>
              </a:rPr>
              <a:t>. For instance, on Castle Hill, </a:t>
            </a:r>
            <a:r>
              <a:rPr lang="en-US" i="1" dirty="0" err="1">
                <a:latin typeface="Times New Roman" panose="02020603050405020304" pitchFamily="18" charset="0"/>
                <a:ea typeface="Calibri" panose="020F0502020204030204" pitchFamily="34" charset="0"/>
                <a:cs typeface="Times New Roman" panose="02020603050405020304" pitchFamily="18" charset="0"/>
              </a:rPr>
              <a:t>Lythrum</a:t>
            </a:r>
            <a:r>
              <a:rPr lang="en-US" i="1" dirty="0">
                <a:latin typeface="Times New Roman" panose="02020603050405020304" pitchFamily="18" charset="0"/>
                <a:ea typeface="Calibri" panose="020F0502020204030204" pitchFamily="34" charset="0"/>
                <a:cs typeface="Times New Roman" panose="02020603050405020304" pitchFamily="18" charset="0"/>
              </a:rPr>
              <a:t> </a:t>
            </a:r>
            <a:r>
              <a:rPr lang="en-US" i="1" dirty="0" err="1">
                <a:latin typeface="Times New Roman" panose="02020603050405020304" pitchFamily="18" charset="0"/>
                <a:ea typeface="Calibri" panose="020F0502020204030204" pitchFamily="34" charset="0"/>
                <a:cs typeface="Times New Roman" panose="02020603050405020304" pitchFamily="18" charset="0"/>
              </a:rPr>
              <a:t>salicaria</a:t>
            </a:r>
            <a:r>
              <a:rPr lang="en-US" dirty="0">
                <a:latin typeface="Times New Roman" panose="02020603050405020304" pitchFamily="18" charset="0"/>
                <a:ea typeface="Calibri" panose="020F0502020204030204" pitchFamily="34" charset="0"/>
                <a:cs typeface="Times New Roman" panose="02020603050405020304" pitchFamily="18" charset="0"/>
              </a:rPr>
              <a:t> L. and </a:t>
            </a:r>
            <a:r>
              <a:rPr lang="en-US" i="1" dirty="0" err="1">
                <a:latin typeface="Times New Roman" panose="02020603050405020304" pitchFamily="18" charset="0"/>
                <a:ea typeface="Calibri" panose="020F0502020204030204" pitchFamily="34" charset="0"/>
                <a:cs typeface="Times New Roman" panose="02020603050405020304" pitchFamily="18" charset="0"/>
              </a:rPr>
              <a:t>Briza</a:t>
            </a:r>
            <a:r>
              <a:rPr lang="en-US" i="1" dirty="0">
                <a:latin typeface="Times New Roman" panose="02020603050405020304" pitchFamily="18" charset="0"/>
                <a:ea typeface="Calibri" panose="020F0502020204030204" pitchFamily="34" charset="0"/>
                <a:cs typeface="Times New Roman" panose="02020603050405020304" pitchFamily="18" charset="0"/>
              </a:rPr>
              <a:t> media</a:t>
            </a:r>
            <a:r>
              <a:rPr lang="en-US" dirty="0">
                <a:latin typeface="Times New Roman" panose="02020603050405020304" pitchFamily="18" charset="0"/>
                <a:ea typeface="Calibri" panose="020F0502020204030204" pitchFamily="34" charset="0"/>
                <a:cs typeface="Times New Roman" panose="02020603050405020304" pitchFamily="18" charset="0"/>
              </a:rPr>
              <a:t> L. have been planted; near the Novus supermarket, the Chernobyl disaster memorial on </a:t>
            </a:r>
            <a:r>
              <a:rPr lang="en-US" dirty="0" err="1">
                <a:latin typeface="Times New Roman" panose="02020603050405020304" pitchFamily="18" charset="0"/>
                <a:ea typeface="Calibri" panose="020F0502020204030204" pitchFamily="34" charset="0"/>
                <a:cs typeface="Times New Roman" panose="02020603050405020304" pitchFamily="18" charset="0"/>
              </a:rPr>
              <a:t>Levanevskoho</a:t>
            </a:r>
            <a:r>
              <a:rPr lang="en-US" dirty="0">
                <a:latin typeface="Times New Roman" panose="02020603050405020304" pitchFamily="18" charset="0"/>
                <a:ea typeface="Calibri" panose="020F0502020204030204" pitchFamily="34" charset="0"/>
                <a:cs typeface="Times New Roman" panose="02020603050405020304" pitchFamily="18" charset="0"/>
              </a:rPr>
              <a:t> Street, and </a:t>
            </a:r>
            <a:r>
              <a:rPr lang="en-US" dirty="0" err="1">
                <a:latin typeface="Times New Roman" panose="02020603050405020304" pitchFamily="18" charset="0"/>
                <a:ea typeface="Calibri" panose="020F0502020204030204" pitchFamily="34" charset="0"/>
                <a:cs typeface="Times New Roman" panose="02020603050405020304" pitchFamily="18" charset="0"/>
              </a:rPr>
              <a:t>Soborna</a:t>
            </a:r>
            <a:r>
              <a:rPr lang="en-US" dirty="0">
                <a:latin typeface="Times New Roman" panose="02020603050405020304" pitchFamily="18" charset="0"/>
                <a:ea typeface="Calibri" panose="020F0502020204030204" pitchFamily="34" charset="0"/>
                <a:cs typeface="Times New Roman" panose="02020603050405020304" pitchFamily="18" charset="0"/>
              </a:rPr>
              <a:t> Square, </a:t>
            </a:r>
            <a:r>
              <a:rPr lang="en-US" i="1" dirty="0">
                <a:latin typeface="Times New Roman" panose="02020603050405020304" pitchFamily="18" charset="0"/>
                <a:ea typeface="Calibri" panose="020F0502020204030204" pitchFamily="34" charset="0"/>
                <a:cs typeface="Times New Roman" panose="02020603050405020304" pitchFamily="18" charset="0"/>
              </a:rPr>
              <a:t>Salvia </a:t>
            </a:r>
            <a:r>
              <a:rPr lang="en-US" i="1" dirty="0" err="1">
                <a:latin typeface="Times New Roman" panose="02020603050405020304" pitchFamily="18" charset="0"/>
                <a:ea typeface="Calibri" panose="020F0502020204030204" pitchFamily="34" charset="0"/>
                <a:cs typeface="Times New Roman" panose="02020603050405020304" pitchFamily="18" charset="0"/>
              </a:rPr>
              <a:t>nemorosa</a:t>
            </a:r>
            <a:r>
              <a:rPr lang="en-US" dirty="0">
                <a:latin typeface="Times New Roman" panose="02020603050405020304" pitchFamily="18" charset="0"/>
                <a:ea typeface="Calibri" panose="020F0502020204030204" pitchFamily="34" charset="0"/>
                <a:cs typeface="Times New Roman" panose="02020603050405020304" pitchFamily="18" charset="0"/>
              </a:rPr>
              <a:t> and </a:t>
            </a:r>
            <a:r>
              <a:rPr lang="en-US" i="1" dirty="0">
                <a:latin typeface="Times New Roman" panose="02020603050405020304" pitchFamily="18" charset="0"/>
                <a:ea typeface="Calibri" panose="020F0502020204030204" pitchFamily="34" charset="0"/>
                <a:cs typeface="Times New Roman" panose="02020603050405020304" pitchFamily="18" charset="0"/>
              </a:rPr>
              <a:t>Artemisia </a:t>
            </a:r>
            <a:r>
              <a:rPr lang="en-US" i="1" dirty="0" err="1">
                <a:latin typeface="Times New Roman" panose="02020603050405020304" pitchFamily="18" charset="0"/>
                <a:ea typeface="Calibri" panose="020F0502020204030204" pitchFamily="34" charset="0"/>
                <a:cs typeface="Times New Roman" panose="02020603050405020304" pitchFamily="18" charset="0"/>
              </a:rPr>
              <a:t>dracunculus</a:t>
            </a:r>
            <a:r>
              <a:rPr lang="en-US" dirty="0">
                <a:latin typeface="Times New Roman" panose="02020603050405020304" pitchFamily="18" charset="0"/>
                <a:ea typeface="Calibri" panose="020F0502020204030204" pitchFamily="34" charset="0"/>
                <a:cs typeface="Times New Roman" panose="02020603050405020304" pitchFamily="18" charset="0"/>
              </a:rPr>
              <a:t> have been </a:t>
            </a:r>
            <a:r>
              <a:rPr lang="en-US" dirty="0" smtClean="0">
                <a:latin typeface="Times New Roman" panose="02020603050405020304" pitchFamily="18" charset="0"/>
                <a:ea typeface="Calibri" panose="020F0502020204030204" pitchFamily="34" charset="0"/>
                <a:cs typeface="Times New Roman" panose="02020603050405020304" pitchFamily="18" charset="0"/>
              </a:rPr>
              <a:t>introduced. </a:t>
            </a:r>
            <a:r>
              <a:rPr lang="en-US" dirty="0">
                <a:latin typeface="Times New Roman" panose="02020603050405020304" pitchFamily="18" charset="0"/>
                <a:ea typeface="Calibri" panose="020F0502020204030204" pitchFamily="34" charset="0"/>
                <a:cs typeface="Times New Roman" panose="02020603050405020304" pitchFamily="18" charset="0"/>
              </a:rPr>
              <a:t>Currently, the use of permaculture is gaining popularity in landscape design, with one of its directions involving the integration of native ornamental grasses into urban ecosystem flowerbeds (</a:t>
            </a:r>
            <a:r>
              <a:rPr lang="en-US" dirty="0" err="1">
                <a:latin typeface="Times New Roman" panose="02020603050405020304" pitchFamily="18" charset="0"/>
                <a:ea typeface="Calibri" panose="020F0502020204030204" pitchFamily="34" charset="0"/>
                <a:cs typeface="Times New Roman" panose="02020603050405020304" pitchFamily="18" charset="0"/>
              </a:rPr>
              <a:t>Ishchuk</a:t>
            </a:r>
            <a:r>
              <a:rPr lang="en-US" dirty="0">
                <a:latin typeface="Times New Roman" panose="02020603050405020304" pitchFamily="18" charset="0"/>
                <a:ea typeface="Calibri" panose="020F0502020204030204" pitchFamily="34" charset="0"/>
                <a:cs typeface="Times New Roman" panose="02020603050405020304" pitchFamily="18" charset="0"/>
              </a:rPr>
              <a:t>, &amp; </a:t>
            </a:r>
            <a:r>
              <a:rPr lang="en-US" dirty="0" err="1">
                <a:latin typeface="Times New Roman" panose="02020603050405020304" pitchFamily="18" charset="0"/>
                <a:ea typeface="Calibri" panose="020F0502020204030204" pitchFamily="34" charset="0"/>
                <a:cs typeface="Times New Roman" panose="02020603050405020304" pitchFamily="18" charset="0"/>
              </a:rPr>
              <a:t>Ishchuk</a:t>
            </a:r>
            <a:r>
              <a:rPr lang="en-US" dirty="0">
                <a:latin typeface="Times New Roman" panose="02020603050405020304" pitchFamily="18" charset="0"/>
                <a:ea typeface="Calibri" panose="020F0502020204030204" pitchFamily="34" charset="0"/>
                <a:cs typeface="Times New Roman" panose="02020603050405020304" pitchFamily="18" charset="0"/>
              </a:rPr>
              <a:t>, 2023)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descr="C:\Users\User\AppData\Local\Microsoft\Windows\INetCache\Content.Word\111.jpg"/>
          <p:cNvPicPr/>
          <p:nvPr/>
        </p:nvPicPr>
        <p:blipFill>
          <a:blip r:embed="rId2">
            <a:extLst>
              <a:ext uri="{28A0092B-C50C-407E-A947-70E740481C1C}">
                <a14:useLocalDpi xmlns:a14="http://schemas.microsoft.com/office/drawing/2010/main" val="0"/>
              </a:ext>
            </a:extLst>
          </a:blip>
          <a:srcRect/>
          <a:stretch>
            <a:fillRect/>
          </a:stretch>
        </p:blipFill>
        <p:spPr bwMode="auto">
          <a:xfrm>
            <a:off x="817418" y="189518"/>
            <a:ext cx="8756073" cy="4063827"/>
          </a:xfrm>
          <a:prstGeom prst="rect">
            <a:avLst/>
          </a:prstGeom>
          <a:noFill/>
          <a:ln>
            <a:noFill/>
          </a:ln>
        </p:spPr>
      </p:pic>
      <p:sp>
        <p:nvSpPr>
          <p:cNvPr id="6" name="Прямоугольник 5"/>
          <p:cNvSpPr/>
          <p:nvPr/>
        </p:nvSpPr>
        <p:spPr>
          <a:xfrm>
            <a:off x="720437" y="4253345"/>
            <a:ext cx="9725890" cy="646331"/>
          </a:xfrm>
          <a:prstGeom prst="rect">
            <a:avLst/>
          </a:prstGeom>
        </p:spPr>
        <p:txBody>
          <a:bodyPr wrap="square">
            <a:spAutoFit/>
          </a:bodyPr>
          <a:lstStyle/>
          <a:p>
            <a:pPr marL="457200" indent="450215" algn="ctr">
              <a:spcAft>
                <a:spcPts val="0"/>
              </a:spcAft>
            </a:pPr>
            <a:r>
              <a:rPr lang="en-US" b="1" dirty="0">
                <a:latin typeface="Times New Roman" panose="02020603050405020304" pitchFamily="18" charset="0"/>
                <a:ea typeface="Calibri" panose="020F0502020204030204" pitchFamily="34" charset="0"/>
                <a:cs typeface="Times New Roman" panose="02020603050405020304" pitchFamily="18" charset="0"/>
              </a:rPr>
              <a:t>Mixed grass flowerbed near the monument to the victims of the Chernobyl disaster on </a:t>
            </a:r>
            <a:r>
              <a:rPr lang="en-US" b="1" dirty="0" err="1">
                <a:latin typeface="Times New Roman" panose="02020603050405020304" pitchFamily="18" charset="0"/>
                <a:ea typeface="Calibri" panose="020F0502020204030204" pitchFamily="34" charset="0"/>
                <a:cs typeface="Times New Roman" panose="02020603050405020304" pitchFamily="18" charset="0"/>
              </a:rPr>
              <a:t>Levanevskoho</a:t>
            </a:r>
            <a:r>
              <a:rPr lang="en-US" b="1" dirty="0">
                <a:latin typeface="Times New Roman" panose="02020603050405020304" pitchFamily="18" charset="0"/>
                <a:ea typeface="Calibri" panose="020F0502020204030204" pitchFamily="34" charset="0"/>
                <a:cs typeface="Times New Roman" panose="02020603050405020304" pitchFamily="18" charset="0"/>
              </a:rPr>
              <a:t> Street in </a:t>
            </a:r>
            <a:r>
              <a:rPr lang="en-US" b="1" dirty="0" err="1">
                <a:latin typeface="Times New Roman" panose="02020603050405020304" pitchFamily="18" charset="0"/>
                <a:ea typeface="Calibri" panose="020F0502020204030204" pitchFamily="34" charset="0"/>
                <a:cs typeface="Times New Roman" panose="02020603050405020304" pitchFamily="18" charset="0"/>
              </a:rPr>
              <a:t>Bila</a:t>
            </a:r>
            <a:r>
              <a:rPr lang="en-US" b="1" dirty="0">
                <a:latin typeface="Times New Roman" panose="02020603050405020304" pitchFamily="18" charset="0"/>
                <a:ea typeface="Calibri" panose="020F0502020204030204" pitchFamily="34" charset="0"/>
                <a:cs typeface="Times New Roman" panose="02020603050405020304" pitchFamily="18" charset="0"/>
              </a:rPr>
              <a:t> </a:t>
            </a:r>
            <a:r>
              <a:rPr lang="en-US" b="1" dirty="0" err="1">
                <a:latin typeface="Times New Roman" panose="02020603050405020304" pitchFamily="18" charset="0"/>
                <a:ea typeface="Calibri" panose="020F0502020204030204" pitchFamily="34" charset="0"/>
                <a:cs typeface="Times New Roman" panose="02020603050405020304" pitchFamily="18" charset="0"/>
              </a:rPr>
              <a:t>Tserkva</a:t>
            </a:r>
            <a:r>
              <a:rPr lang="en-US" b="1" dirty="0">
                <a:latin typeface="Times New Roman" panose="02020603050405020304" pitchFamily="18" charset="0"/>
                <a:ea typeface="Calibri" panose="020F0502020204030204" pitchFamily="34" charset="0"/>
                <a:cs typeface="Times New Roman" panose="02020603050405020304" pitchFamily="18" charset="0"/>
              </a:rPr>
              <a: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p:cNvSpPr txBox="1"/>
          <p:nvPr/>
        </p:nvSpPr>
        <p:spPr>
          <a:xfrm>
            <a:off x="11430000" y="166254"/>
            <a:ext cx="428322" cy="369332"/>
          </a:xfrm>
          <a:prstGeom prst="rect">
            <a:avLst/>
          </a:prstGeom>
          <a:noFill/>
        </p:spPr>
        <p:txBody>
          <a:bodyPr wrap="none" rtlCol="0">
            <a:spAutoFit/>
          </a:bodyPr>
          <a:lstStyle/>
          <a:p>
            <a:r>
              <a:rPr lang="en-US" dirty="0"/>
              <a:t>1</a:t>
            </a:r>
            <a:r>
              <a:rPr lang="en-US" dirty="0" smtClean="0"/>
              <a:t>2</a:t>
            </a:r>
            <a:endParaRPr lang="en-US" dirty="0"/>
          </a:p>
        </p:txBody>
      </p:sp>
    </p:spTree>
    <p:extLst>
      <p:ext uri="{BB962C8B-B14F-4D97-AF65-F5344CB8AC3E}">
        <p14:creationId xmlns:p14="http://schemas.microsoft.com/office/powerpoint/2010/main" val="3233519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Klykova\Частина 2\Квітники\3. Вид квітника\3.49. природные цветники\2. маки.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788" y="231414"/>
            <a:ext cx="3942924" cy="259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D:\Klykova\Частина 2\Квітники\3. Вид квітника\3.49. природные цветники\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7662" y="0"/>
            <a:ext cx="4177870" cy="3073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16876" y="2824002"/>
            <a:ext cx="3836623" cy="2877467"/>
          </a:xfrm>
          <a:prstGeom prst="rect">
            <a:avLst/>
          </a:prstGeom>
        </p:spPr>
      </p:pic>
      <p:sp>
        <p:nvSpPr>
          <p:cNvPr id="6" name="TextBox 5"/>
          <p:cNvSpPr txBox="1"/>
          <p:nvPr/>
        </p:nvSpPr>
        <p:spPr>
          <a:xfrm>
            <a:off x="11745532" y="399245"/>
            <a:ext cx="428322" cy="369332"/>
          </a:xfrm>
          <a:prstGeom prst="rect">
            <a:avLst/>
          </a:prstGeom>
          <a:noFill/>
        </p:spPr>
        <p:txBody>
          <a:bodyPr wrap="none" rtlCol="0">
            <a:spAutoFit/>
          </a:bodyPr>
          <a:lstStyle/>
          <a:p>
            <a:r>
              <a:rPr lang="uk-UA" dirty="0" smtClean="0"/>
              <a:t>1</a:t>
            </a:r>
            <a:r>
              <a:rPr lang="en-US" dirty="0" smtClean="0"/>
              <a:t>3</a:t>
            </a:r>
            <a:endParaRPr lang="ru-RU" dirty="0"/>
          </a:p>
        </p:txBody>
      </p:sp>
      <p:sp>
        <p:nvSpPr>
          <p:cNvPr id="7" name="Прямоугольник 6"/>
          <p:cNvSpPr/>
          <p:nvPr/>
        </p:nvSpPr>
        <p:spPr>
          <a:xfrm>
            <a:off x="193964" y="5701469"/>
            <a:ext cx="11998036" cy="923330"/>
          </a:xfrm>
          <a:prstGeom prst="rect">
            <a:avLst/>
          </a:prstGeom>
        </p:spPr>
        <p:txBody>
          <a:bodyPr wrap="square">
            <a:spAutoFit/>
          </a:bodyPr>
          <a:lstStyle/>
          <a:p>
            <a:r>
              <a:rPr lang="en-US" dirty="0" smtClean="0">
                <a:latin typeface="Arial" panose="020B0604020202020204" pitchFamily="34" charset="0"/>
                <a:ea typeface="Calibri" panose="020F0502020204030204" pitchFamily="34" charset="0"/>
                <a:cs typeface="Arial" panose="020B0604020202020204" pitchFamily="34" charset="0"/>
              </a:rPr>
              <a:t>According to the principles of landscaping in Ukraine, flowering meadows are created by sowing or planting flowering plants on a lawn, carefully selected based on their flowering periods, which collectively create the predominant color scheme of the meadow (</a:t>
            </a:r>
            <a:r>
              <a:rPr lang="en-US" dirty="0" err="1" smtClean="0">
                <a:latin typeface="Arial" panose="020B0604020202020204" pitchFamily="34" charset="0"/>
                <a:ea typeface="Calibri" panose="020F0502020204030204" pitchFamily="34" charset="0"/>
                <a:cs typeface="Arial" panose="020B0604020202020204" pitchFamily="34" charset="0"/>
              </a:rPr>
              <a:t>Kucheriavyj</a:t>
            </a:r>
            <a:r>
              <a:rPr lang="en-US" dirty="0" smtClean="0">
                <a:latin typeface="Arial" panose="020B0604020202020204" pitchFamily="34" charset="0"/>
                <a:ea typeface="Calibri" panose="020F0502020204030204" pitchFamily="34" charset="0"/>
                <a:cs typeface="Arial" panose="020B0604020202020204" pitchFamily="34" charset="0"/>
              </a:rPr>
              <a:t>, 2005; </a:t>
            </a:r>
            <a:r>
              <a:rPr lang="en-US" dirty="0" err="1" smtClean="0">
                <a:latin typeface="Arial" panose="020B0604020202020204" pitchFamily="34" charset="0"/>
                <a:ea typeface="Calibri" panose="020F0502020204030204" pitchFamily="34" charset="0"/>
                <a:cs typeface="Arial" panose="020B0604020202020204" pitchFamily="34" charset="0"/>
              </a:rPr>
              <a:t>Ishchuk</a:t>
            </a:r>
            <a:r>
              <a:rPr lang="en-US" dirty="0" smtClean="0">
                <a:latin typeface="Arial" panose="020B0604020202020204" pitchFamily="34" charset="0"/>
                <a:ea typeface="Calibri" panose="020F0502020204030204" pitchFamily="34" charset="0"/>
                <a:cs typeface="Arial" panose="020B0604020202020204" pitchFamily="34" charset="0"/>
              </a:rPr>
              <a:t>, et al., 2014). </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576958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вітуча галявина в боярському лісі | Natural landmarks, Country roads,  Landmark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5393" y="341889"/>
            <a:ext cx="3924300" cy="29432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Мавританський газон – створюємо квітучу галявину | Ремонт та вироби своїми  рукам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276194"/>
            <a:ext cx="4432300" cy="33242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Альпійська галявина - Газон БЕЗ ПРОБЛЕМ трава газонна &amp;quot;для ледачих&amp;quot; з  квітами квітучий газон прикраси для саду, ціна 120 грн., купити в Дніпрі —  Prom.ua (ID#67353819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63968" y="276194"/>
            <a:ext cx="2962564" cy="395420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1745532" y="0"/>
            <a:ext cx="428322" cy="369332"/>
          </a:xfrm>
          <a:prstGeom prst="rect">
            <a:avLst/>
          </a:prstGeom>
          <a:noFill/>
        </p:spPr>
        <p:txBody>
          <a:bodyPr wrap="none" rtlCol="0">
            <a:spAutoFit/>
          </a:bodyPr>
          <a:lstStyle/>
          <a:p>
            <a:r>
              <a:rPr lang="en-US" dirty="0" smtClean="0"/>
              <a:t>14</a:t>
            </a:r>
            <a:endParaRPr lang="ru-RU" dirty="0"/>
          </a:p>
        </p:txBody>
      </p:sp>
      <p:sp>
        <p:nvSpPr>
          <p:cNvPr id="8" name="TextBox 7"/>
          <p:cNvSpPr txBox="1"/>
          <p:nvPr/>
        </p:nvSpPr>
        <p:spPr>
          <a:xfrm>
            <a:off x="190500" y="4230398"/>
            <a:ext cx="12001500" cy="923330"/>
          </a:xfrm>
          <a:prstGeom prst="rect">
            <a:avLst/>
          </a:prstGeom>
          <a:noFill/>
        </p:spPr>
        <p:txBody>
          <a:bodyPr wrap="square" rtlCol="0">
            <a:spAutoFit/>
          </a:bodyPr>
          <a:lstStyle/>
          <a:p>
            <a:pPr algn="ctr"/>
            <a:r>
              <a:rPr lang="en-US" b="1" dirty="0" smtClean="0">
                <a:latin typeface="Arial" panose="020B0604020202020204" pitchFamily="34" charset="0"/>
                <a:cs typeface="Arial" panose="020B0604020202020204" pitchFamily="34" charset="0"/>
              </a:rPr>
              <a:t>Flowering </a:t>
            </a:r>
            <a:r>
              <a:rPr lang="en-US" b="1" dirty="0">
                <a:latin typeface="Arial" panose="020B0604020202020204" pitchFamily="34" charset="0"/>
                <a:cs typeface="Arial" panose="020B0604020202020204" pitchFamily="34" charset="0"/>
              </a:rPr>
              <a:t>meadows with</a:t>
            </a:r>
            <a:endParaRPr lang="en-US" b="1" dirty="0" smtClean="0">
              <a:latin typeface="Arial" panose="020B0604020202020204" pitchFamily="34" charset="0"/>
              <a:cs typeface="Arial" panose="020B0604020202020204" pitchFamily="34" charset="0"/>
            </a:endParaRPr>
          </a:p>
          <a:p>
            <a:r>
              <a:rPr lang="uk-UA" b="1" dirty="0" smtClean="0">
                <a:latin typeface="Arial" panose="020B0604020202020204" pitchFamily="34" charset="0"/>
                <a:cs typeface="Arial" panose="020B0604020202020204" pitchFamily="34" charset="0"/>
              </a:rPr>
              <a:t> </a:t>
            </a:r>
            <a:r>
              <a:rPr lang="en-US" b="1" i="1" dirty="0" smtClean="0">
                <a:latin typeface="Arial" panose="020B0604020202020204" pitchFamily="34" charset="0"/>
                <a:cs typeface="Arial" panose="020B0604020202020204" pitchFamily="34" charset="0"/>
              </a:rPr>
              <a:t>Myosotis </a:t>
            </a:r>
            <a:r>
              <a:rPr lang="en-US" b="1" i="1" dirty="0" err="1" smtClean="0">
                <a:latin typeface="Arial" panose="020B0604020202020204" pitchFamily="34" charset="0"/>
                <a:cs typeface="Arial" panose="020B0604020202020204" pitchFamily="34" charset="0"/>
              </a:rPr>
              <a:t>sylvatica</a:t>
            </a:r>
            <a:r>
              <a:rPr lang="en-US" b="1" i="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Ehrh</a:t>
            </a:r>
            <a:r>
              <a:rPr lang="en-US" b="1" dirty="0" smtClean="0">
                <a:latin typeface="Arial" panose="020B0604020202020204" pitchFamily="34" charset="0"/>
                <a:cs typeface="Arial" panose="020B0604020202020204" pitchFamily="34" charset="0"/>
              </a:rPr>
              <a:t>. ex </a:t>
            </a:r>
            <a:r>
              <a:rPr lang="en-US" b="1" dirty="0" err="1" smtClean="0">
                <a:latin typeface="Arial" panose="020B0604020202020204" pitchFamily="34" charset="0"/>
                <a:cs typeface="Arial" panose="020B0604020202020204" pitchFamily="34" charset="0"/>
              </a:rPr>
              <a:t>Hoffm</a:t>
            </a:r>
            <a:r>
              <a:rPr lang="en-US" b="1" dirty="0" smtClean="0">
                <a:latin typeface="Arial" panose="020B0604020202020204" pitchFamily="34" charset="0"/>
                <a:cs typeface="Arial" panose="020B0604020202020204" pitchFamily="34" charset="0"/>
              </a:rPr>
              <a:t>. </a:t>
            </a:r>
            <a:r>
              <a:rPr lang="ru-RU" b="1"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       </a:t>
            </a:r>
            <a:r>
              <a:rPr lang="en-US" b="1" i="1" dirty="0" err="1" smtClean="0">
                <a:latin typeface="Arial" panose="020B0604020202020204" pitchFamily="34" charset="0"/>
                <a:cs typeface="Arial" panose="020B0604020202020204" pitchFamily="34" charset="0"/>
              </a:rPr>
              <a:t>Trifolium</a:t>
            </a:r>
            <a:r>
              <a:rPr lang="en-US" b="1" i="1" dirty="0" smtClean="0">
                <a:latin typeface="Arial" panose="020B0604020202020204" pitchFamily="34" charset="0"/>
                <a:cs typeface="Arial" panose="020B0604020202020204" pitchFamily="34" charset="0"/>
              </a:rPr>
              <a:t> </a:t>
            </a:r>
            <a:r>
              <a:rPr lang="en-US" b="1" i="1" dirty="0" err="1" smtClean="0">
                <a:latin typeface="Arial" panose="020B0604020202020204" pitchFamily="34" charset="0"/>
                <a:cs typeface="Arial" panose="020B0604020202020204" pitchFamily="34" charset="0"/>
              </a:rPr>
              <a:t>repens</a:t>
            </a:r>
            <a:r>
              <a:rPr lang="en-US" b="1" i="1"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L.              </a:t>
            </a:r>
            <a:r>
              <a:rPr lang="en-US" b="1" i="1" dirty="0" err="1" smtClean="0">
                <a:latin typeface="Arial" panose="020B0604020202020204" pitchFamily="34" charset="0"/>
                <a:cs typeface="Arial" panose="020B0604020202020204" pitchFamily="34" charset="0"/>
              </a:rPr>
              <a:t>Chamaenerion</a:t>
            </a:r>
            <a:r>
              <a:rPr lang="en-US" b="1" i="1" dirty="0" smtClean="0">
                <a:latin typeface="Arial" panose="020B0604020202020204" pitchFamily="34" charset="0"/>
                <a:cs typeface="Arial" panose="020B0604020202020204" pitchFamily="34" charset="0"/>
              </a:rPr>
              <a:t> </a:t>
            </a:r>
            <a:r>
              <a:rPr lang="en-US" b="1" i="1" dirty="0" err="1" smtClean="0">
                <a:latin typeface="Arial" panose="020B0604020202020204" pitchFamily="34" charset="0"/>
                <a:cs typeface="Arial" panose="020B0604020202020204" pitchFamily="34" charset="0"/>
              </a:rPr>
              <a:t>angustifolium</a:t>
            </a:r>
            <a:r>
              <a:rPr lang="en-US" b="1" i="1"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(L.) </a:t>
            </a:r>
            <a:r>
              <a:rPr lang="en-US" b="1" dirty="0" err="1" smtClean="0">
                <a:latin typeface="Arial" panose="020B0604020202020204" pitchFamily="34" charset="0"/>
                <a:cs typeface="Arial" panose="020B0604020202020204" pitchFamily="34" charset="0"/>
              </a:rPr>
              <a:t>Scop</a:t>
            </a:r>
            <a:r>
              <a:rPr lang="en-US" b="1" dirty="0" smtClean="0">
                <a:latin typeface="Arial" panose="020B0604020202020204" pitchFamily="34" charset="0"/>
                <a:cs typeface="Arial" panose="020B0604020202020204" pitchFamily="34" charset="0"/>
              </a:rPr>
              <a:t>.</a:t>
            </a:r>
          </a:p>
          <a:p>
            <a:r>
              <a:rPr lang="uk-UA" b="1" dirty="0" smtClean="0">
                <a:latin typeface="Arial" panose="020B0604020202020204" pitchFamily="34" charset="0"/>
                <a:cs typeface="Arial" panose="020B0604020202020204" pitchFamily="34" charset="0"/>
              </a:rPr>
              <a:t> </a:t>
            </a:r>
            <a:endParaRPr lang="en-US" b="1" dirty="0">
              <a:latin typeface="Arial" panose="020B0604020202020204" pitchFamily="34" charset="0"/>
              <a:cs typeface="Arial" panose="020B0604020202020204" pitchFamily="34" charset="0"/>
            </a:endParaRPr>
          </a:p>
        </p:txBody>
      </p:sp>
      <p:sp>
        <p:nvSpPr>
          <p:cNvPr id="3" name="Прямоугольник 2"/>
          <p:cNvSpPr/>
          <p:nvPr/>
        </p:nvSpPr>
        <p:spPr>
          <a:xfrm>
            <a:off x="-232307" y="4860377"/>
            <a:ext cx="12192000" cy="1754326"/>
          </a:xfrm>
          <a:prstGeom prst="rect">
            <a:avLst/>
          </a:prstGeom>
        </p:spPr>
        <p:txBody>
          <a:bodyPr wrap="square">
            <a:spAutoFit/>
          </a:bodyPr>
          <a:lstStyle/>
          <a:p>
            <a:pPr marL="457200" indent="450215" algn="just">
              <a:spcAft>
                <a:spcPts val="0"/>
              </a:spcAft>
            </a:pPr>
            <a:r>
              <a:rPr lang="en-US" dirty="0" smtClean="0">
                <a:latin typeface="Arial" panose="020B0604020202020204" pitchFamily="34" charset="0"/>
                <a:ea typeface="Calibri" panose="020F0502020204030204" pitchFamily="34" charset="0"/>
                <a:cs typeface="Arial" panose="020B0604020202020204" pitchFamily="34" charset="0"/>
              </a:rPr>
              <a:t>On the other hand, flowering meadows in horticulture are considered to be large-sized, typically ranging from 500 to 2000 m² or more, and are seen as systems of equally sized groups and arrays (</a:t>
            </a:r>
            <a:r>
              <a:rPr lang="en-US" dirty="0" err="1" smtClean="0">
                <a:latin typeface="Arial" panose="020B0604020202020204" pitchFamily="34" charset="0"/>
                <a:ea typeface="Calibri" panose="020F0502020204030204" pitchFamily="34" charset="0"/>
                <a:cs typeface="Arial" panose="020B0604020202020204" pitchFamily="34" charset="0"/>
              </a:rPr>
              <a:t>Kucheriavyj</a:t>
            </a:r>
            <a:r>
              <a:rPr lang="en-US" dirty="0" smtClean="0">
                <a:latin typeface="Arial" panose="020B0604020202020204" pitchFamily="34" charset="0"/>
                <a:ea typeface="Calibri" panose="020F0502020204030204" pitchFamily="34" charset="0"/>
                <a:cs typeface="Arial" panose="020B0604020202020204" pitchFamily="34" charset="0"/>
              </a:rPr>
              <a:t>, 2005; </a:t>
            </a:r>
            <a:r>
              <a:rPr lang="en-US" dirty="0" err="1" smtClean="0">
                <a:latin typeface="Arial" panose="020B0604020202020204" pitchFamily="34" charset="0"/>
                <a:ea typeface="Calibri" panose="020F0502020204030204" pitchFamily="34" charset="0"/>
                <a:cs typeface="Arial" panose="020B0604020202020204" pitchFamily="34" charset="0"/>
              </a:rPr>
              <a:t>Ishchuk</a:t>
            </a:r>
            <a:r>
              <a:rPr lang="en-US" dirty="0" smtClean="0">
                <a:latin typeface="Arial" panose="020B0604020202020204" pitchFamily="34" charset="0"/>
                <a:ea typeface="Calibri" panose="020F0502020204030204" pitchFamily="34" charset="0"/>
                <a:cs typeface="Arial" panose="020B0604020202020204" pitchFamily="34" charset="0"/>
              </a:rPr>
              <a:t>, et al., 2014). Usually, they are composed of a single plant species, such as </a:t>
            </a:r>
            <a:r>
              <a:rPr lang="en-US" i="1" dirty="0" err="1" smtClean="0">
                <a:latin typeface="Arial" panose="020B0604020202020204" pitchFamily="34" charset="0"/>
                <a:ea typeface="Calibri" panose="020F0502020204030204" pitchFamily="34" charset="0"/>
                <a:cs typeface="Arial" panose="020B0604020202020204" pitchFamily="34" charset="0"/>
              </a:rPr>
              <a:t>Matricaria</a:t>
            </a:r>
            <a:r>
              <a:rPr lang="en-US" i="1" dirty="0" smtClean="0">
                <a:latin typeface="Arial" panose="020B0604020202020204" pitchFamily="34" charset="0"/>
                <a:ea typeface="Calibri" panose="020F0502020204030204" pitchFamily="34" charset="0"/>
                <a:cs typeface="Arial" panose="020B0604020202020204" pitchFamily="34" charset="0"/>
              </a:rPr>
              <a:t> </a:t>
            </a:r>
            <a:r>
              <a:rPr lang="en-US" i="1" dirty="0" err="1" smtClean="0">
                <a:latin typeface="Arial" panose="020B0604020202020204" pitchFamily="34" charset="0"/>
                <a:ea typeface="Calibri" panose="020F0502020204030204" pitchFamily="34" charset="0"/>
                <a:cs typeface="Arial" panose="020B0604020202020204" pitchFamily="34" charset="0"/>
              </a:rPr>
              <a:t>chamomilla</a:t>
            </a:r>
            <a:r>
              <a:rPr lang="en-US" dirty="0" smtClean="0">
                <a:latin typeface="Arial" panose="020B0604020202020204" pitchFamily="34" charset="0"/>
                <a:ea typeface="Calibri" panose="020F0502020204030204" pitchFamily="34" charset="0"/>
                <a:cs typeface="Arial" panose="020B0604020202020204" pitchFamily="34" charset="0"/>
              </a:rPr>
              <a:t> L., </a:t>
            </a:r>
            <a:r>
              <a:rPr lang="en-US" i="1" dirty="0" smtClean="0">
                <a:latin typeface="Arial" panose="020B0604020202020204" pitchFamily="34" charset="0"/>
                <a:ea typeface="Calibri" panose="020F0502020204030204" pitchFamily="34" charset="0"/>
                <a:cs typeface="Arial" panose="020B0604020202020204" pitchFamily="34" charset="0"/>
              </a:rPr>
              <a:t>Phlox </a:t>
            </a:r>
            <a:r>
              <a:rPr lang="en-US" i="1" dirty="0" err="1" smtClean="0">
                <a:latin typeface="Arial" panose="020B0604020202020204" pitchFamily="34" charset="0"/>
                <a:ea typeface="Calibri" panose="020F0502020204030204" pitchFamily="34" charset="0"/>
                <a:cs typeface="Arial" panose="020B0604020202020204" pitchFamily="34" charset="0"/>
              </a:rPr>
              <a:t>paniculata</a:t>
            </a:r>
            <a:r>
              <a:rPr lang="en-US" dirty="0" smtClean="0">
                <a:latin typeface="Arial" panose="020B0604020202020204" pitchFamily="34" charset="0"/>
                <a:ea typeface="Calibri" panose="020F0502020204030204" pitchFamily="34" charset="0"/>
                <a:cs typeface="Arial" panose="020B0604020202020204" pitchFamily="34" charset="0"/>
              </a:rPr>
              <a:t> L., etc. To achieve a colorful effect in a meadow, vivid plants can be incorporated, but in very small quantities, evenly dispersed among the main components. For instance, next to </a:t>
            </a:r>
            <a:r>
              <a:rPr lang="en-US" i="1" dirty="0" err="1" smtClean="0">
                <a:latin typeface="Arial" panose="020B0604020202020204" pitchFamily="34" charset="0"/>
                <a:ea typeface="Calibri" panose="020F0502020204030204" pitchFamily="34" charset="0"/>
                <a:cs typeface="Arial" panose="020B0604020202020204" pitchFamily="34" charset="0"/>
              </a:rPr>
              <a:t>Matricaria</a:t>
            </a:r>
            <a:r>
              <a:rPr lang="en-US" i="1" dirty="0" smtClean="0">
                <a:latin typeface="Arial" panose="020B0604020202020204" pitchFamily="34" charset="0"/>
                <a:ea typeface="Calibri" panose="020F0502020204030204" pitchFamily="34" charset="0"/>
                <a:cs typeface="Arial" panose="020B0604020202020204" pitchFamily="34" charset="0"/>
              </a:rPr>
              <a:t> </a:t>
            </a:r>
            <a:r>
              <a:rPr lang="en-US" i="1" dirty="0" err="1" smtClean="0">
                <a:latin typeface="Arial" panose="020B0604020202020204" pitchFamily="34" charset="0"/>
                <a:ea typeface="Calibri" panose="020F0502020204030204" pitchFamily="34" charset="0"/>
                <a:cs typeface="Arial" panose="020B0604020202020204" pitchFamily="34" charset="0"/>
              </a:rPr>
              <a:t>chamomilla</a:t>
            </a:r>
            <a:r>
              <a:rPr lang="en-US" dirty="0" smtClean="0">
                <a:latin typeface="Arial" panose="020B0604020202020204" pitchFamily="34" charset="0"/>
                <a:ea typeface="Calibri" panose="020F0502020204030204" pitchFamily="34" charset="0"/>
                <a:cs typeface="Arial" panose="020B0604020202020204" pitchFamily="34" charset="0"/>
              </a:rPr>
              <a:t> L., </a:t>
            </a:r>
            <a:r>
              <a:rPr lang="en-US" i="1" dirty="0" smtClean="0">
                <a:latin typeface="Arial" panose="020B0604020202020204" pitchFamily="34" charset="0"/>
                <a:ea typeface="Calibri" panose="020F0502020204030204" pitchFamily="34" charset="0"/>
                <a:cs typeface="Arial" panose="020B0604020202020204" pitchFamily="34" charset="0"/>
              </a:rPr>
              <a:t>Coreopsis grandiflora</a:t>
            </a:r>
            <a:r>
              <a:rPr lang="en-US" dirty="0" smtClean="0">
                <a:latin typeface="Arial" panose="020B0604020202020204" pitchFamily="34" charset="0"/>
                <a:ea typeface="Calibri" panose="020F0502020204030204" pitchFamily="34" charset="0"/>
                <a:cs typeface="Arial" panose="020B0604020202020204" pitchFamily="34" charset="0"/>
              </a:rPr>
              <a:t> Hogg</a:t>
            </a:r>
            <a:r>
              <a:rPr lang="uk-UA" dirty="0" smtClean="0">
                <a:latin typeface="Arial" panose="020B0604020202020204" pitchFamily="34" charset="0"/>
                <a:ea typeface="Calibri" panose="020F0502020204030204" pitchFamily="34" charset="0"/>
                <a:cs typeface="Arial" panose="020B0604020202020204" pitchFamily="34" charset="0"/>
              </a:rPr>
              <a:t>.</a:t>
            </a:r>
            <a:r>
              <a:rPr lang="en-US" dirty="0" smtClean="0">
                <a:latin typeface="Arial" panose="020B0604020202020204" pitchFamily="34" charset="0"/>
                <a:ea typeface="Calibri" panose="020F0502020204030204" pitchFamily="34" charset="0"/>
                <a:cs typeface="Arial" panose="020B0604020202020204" pitchFamily="34" charset="0"/>
              </a:rPr>
              <a:t> ex Sweet or </a:t>
            </a:r>
            <a:r>
              <a:rPr lang="en-US" i="1" dirty="0" smtClean="0">
                <a:latin typeface="Arial" panose="020B0604020202020204" pitchFamily="34" charset="0"/>
                <a:ea typeface="Calibri" panose="020F0502020204030204" pitchFamily="34" charset="0"/>
                <a:cs typeface="Arial" panose="020B0604020202020204" pitchFamily="34" charset="0"/>
              </a:rPr>
              <a:t>Papaver </a:t>
            </a:r>
            <a:r>
              <a:rPr lang="en-US" i="1" dirty="0" err="1" smtClean="0">
                <a:latin typeface="Arial" panose="020B0604020202020204" pitchFamily="34" charset="0"/>
                <a:ea typeface="Calibri" panose="020F0502020204030204" pitchFamily="34" charset="0"/>
                <a:cs typeface="Arial" panose="020B0604020202020204" pitchFamily="34" charset="0"/>
              </a:rPr>
              <a:t>rhoeas</a:t>
            </a:r>
            <a:r>
              <a:rPr lang="en-US" dirty="0" smtClean="0">
                <a:latin typeface="Arial" panose="020B0604020202020204" pitchFamily="34" charset="0"/>
                <a:ea typeface="Calibri" panose="020F0502020204030204" pitchFamily="34" charset="0"/>
                <a:cs typeface="Arial" panose="020B0604020202020204" pitchFamily="34" charset="0"/>
              </a:rPr>
              <a:t> L. could be planted to enhance the overall appearance.</a:t>
            </a:r>
            <a:endParaRPr lang="en-US" sz="16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4993177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D:\MEY DOC\Publicacia\Publicacia 2023\Етноботаніка\Ост. вар\110.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96983"/>
            <a:ext cx="9822873" cy="4322618"/>
          </a:xfrm>
          <a:prstGeom prst="rect">
            <a:avLst/>
          </a:prstGeom>
          <a:noFill/>
          <a:ln>
            <a:noFill/>
          </a:ln>
        </p:spPr>
      </p:pic>
      <p:sp>
        <p:nvSpPr>
          <p:cNvPr id="7" name="Прямоугольник 6"/>
          <p:cNvSpPr/>
          <p:nvPr/>
        </p:nvSpPr>
        <p:spPr>
          <a:xfrm>
            <a:off x="443346" y="4419601"/>
            <a:ext cx="9684327" cy="685059"/>
          </a:xfrm>
          <a:prstGeom prst="rect">
            <a:avLst/>
          </a:prstGeom>
        </p:spPr>
        <p:txBody>
          <a:bodyPr wrap="square">
            <a:spAutoFit/>
          </a:bodyPr>
          <a:lstStyle/>
          <a:p>
            <a:pPr indent="450215" algn="ctr">
              <a:lnSpc>
                <a:spcPct val="107000"/>
              </a:lnSpc>
              <a:spcAft>
                <a:spcPts val="0"/>
              </a:spcAft>
            </a:pPr>
            <a:r>
              <a:rPr lang="en-US" b="1" dirty="0">
                <a:latin typeface="Times New Roman" panose="02020603050405020304" pitchFamily="18" charset="0"/>
                <a:ea typeface="Calibri" panose="020F0502020204030204" pitchFamily="34" charset="0"/>
                <a:cs typeface="Times New Roman" panose="02020603050405020304" pitchFamily="18" charset="0"/>
              </a:rPr>
              <a:t>Test plot in </a:t>
            </a:r>
            <a:r>
              <a:rPr lang="en-US" b="1" dirty="0" err="1">
                <a:latin typeface="Times New Roman" panose="02020603050405020304" pitchFamily="18" charset="0"/>
                <a:ea typeface="Calibri" panose="020F0502020204030204" pitchFamily="34" charset="0"/>
                <a:cs typeface="Times New Roman" panose="02020603050405020304" pitchFamily="18" charset="0"/>
              </a:rPr>
              <a:t>Bila</a:t>
            </a:r>
            <a:r>
              <a:rPr lang="en-US" b="1" dirty="0">
                <a:latin typeface="Times New Roman" panose="02020603050405020304" pitchFamily="18" charset="0"/>
                <a:ea typeface="Calibri" panose="020F0502020204030204" pitchFamily="34" charset="0"/>
                <a:cs typeface="Times New Roman" panose="02020603050405020304" pitchFamily="18" charset="0"/>
              </a:rPr>
              <a:t> </a:t>
            </a:r>
            <a:r>
              <a:rPr lang="en-US" b="1" dirty="0" err="1">
                <a:latin typeface="Times New Roman" panose="02020603050405020304" pitchFamily="18" charset="0"/>
                <a:ea typeface="Calibri" panose="020F0502020204030204" pitchFamily="34" charset="0"/>
                <a:cs typeface="Times New Roman" panose="02020603050405020304" pitchFamily="18" charset="0"/>
              </a:rPr>
              <a:t>Tserkva</a:t>
            </a:r>
            <a:r>
              <a:rPr lang="en-US" b="1" dirty="0">
                <a:latin typeface="Times New Roman" panose="02020603050405020304" pitchFamily="18" charset="0"/>
                <a:ea typeface="Calibri" panose="020F0502020204030204" pitchFamily="34" charset="0"/>
                <a:cs typeface="Times New Roman" panose="02020603050405020304" pitchFamily="18" charset="0"/>
              </a:rPr>
              <a:t> where lawn has been replaced with ornamental grasses along </a:t>
            </a:r>
            <a:r>
              <a:rPr lang="en-US" b="1" dirty="0" err="1">
                <a:latin typeface="Times New Roman" panose="02020603050405020304" pitchFamily="18" charset="0"/>
                <a:ea typeface="Calibri" panose="020F0502020204030204" pitchFamily="34" charset="0"/>
                <a:cs typeface="Times New Roman" panose="02020603050405020304" pitchFamily="18" charset="0"/>
              </a:rPr>
              <a:t>Levanivs'koho</a:t>
            </a:r>
            <a:r>
              <a:rPr lang="en-US" b="1" dirty="0">
                <a:latin typeface="Times New Roman" panose="02020603050405020304" pitchFamily="18" charset="0"/>
                <a:ea typeface="Calibri" panose="020F0502020204030204" pitchFamily="34" charset="0"/>
                <a:cs typeface="Times New Roman" panose="02020603050405020304" pitchFamily="18" charset="0"/>
              </a:rPr>
              <a:t> Street near the "Epicenter" hypermarket.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Прямоугольник 8"/>
          <p:cNvSpPr/>
          <p:nvPr/>
        </p:nvSpPr>
        <p:spPr>
          <a:xfrm>
            <a:off x="110836" y="5004505"/>
            <a:ext cx="11388436" cy="1477328"/>
          </a:xfrm>
          <a:prstGeom prst="rect">
            <a:avLst/>
          </a:prstGeom>
        </p:spPr>
        <p:txBody>
          <a:bodyPr wrap="square">
            <a:spAutoFit/>
          </a:bodyPr>
          <a:lstStyle/>
          <a:p>
            <a:pPr indent="450215" algn="just">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In </a:t>
            </a:r>
            <a:r>
              <a:rPr lang="en-US" dirty="0" err="1">
                <a:latin typeface="Times New Roman" panose="02020603050405020304" pitchFamily="18" charset="0"/>
                <a:ea typeface="Calibri" panose="020F0502020204030204" pitchFamily="34" charset="0"/>
                <a:cs typeface="Times New Roman" panose="02020603050405020304" pitchFamily="18" charset="0"/>
              </a:rPr>
              <a:t>Bila</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Tserkva</a:t>
            </a:r>
            <a:r>
              <a:rPr lang="en-US" dirty="0">
                <a:latin typeface="Times New Roman" panose="02020603050405020304" pitchFamily="18" charset="0"/>
                <a:ea typeface="Calibri" panose="020F0502020204030204" pitchFamily="34" charset="0"/>
                <a:cs typeface="Times New Roman" panose="02020603050405020304" pitchFamily="18" charset="0"/>
              </a:rPr>
              <a:t>, a trial area has also been established where the lawn has been replaced with ornamental grasses on </a:t>
            </a:r>
            <a:r>
              <a:rPr lang="en-US" dirty="0" err="1">
                <a:latin typeface="Times New Roman" panose="02020603050405020304" pitchFamily="18" charset="0"/>
                <a:ea typeface="Calibri" panose="020F0502020204030204" pitchFamily="34" charset="0"/>
                <a:cs typeface="Times New Roman" panose="02020603050405020304" pitchFamily="18" charset="0"/>
              </a:rPr>
              <a:t>Levanevskoho</a:t>
            </a:r>
            <a:r>
              <a:rPr lang="en-US" dirty="0">
                <a:latin typeface="Times New Roman" panose="02020603050405020304" pitchFamily="18" charset="0"/>
                <a:ea typeface="Calibri" panose="020F0502020204030204" pitchFamily="34" charset="0"/>
                <a:cs typeface="Times New Roman" panose="02020603050405020304" pitchFamily="18" charset="0"/>
              </a:rPr>
              <a:t> Street near the </a:t>
            </a:r>
            <a:r>
              <a:rPr lang="en-US" dirty="0" err="1">
                <a:latin typeface="Times New Roman" panose="02020603050405020304" pitchFamily="18" charset="0"/>
                <a:ea typeface="Calibri" panose="020F0502020204030204" pitchFamily="34" charset="0"/>
                <a:cs typeface="Times New Roman" panose="02020603050405020304" pitchFamily="18" charset="0"/>
              </a:rPr>
              <a:t>EpiCentre</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smtClean="0">
                <a:latin typeface="Times New Roman" panose="02020603050405020304" pitchFamily="18" charset="0"/>
                <a:ea typeface="Calibri" panose="020F0502020204030204" pitchFamily="34" charset="0"/>
                <a:cs typeface="Times New Roman" panose="02020603050405020304" pitchFamily="18" charset="0"/>
              </a:rPr>
              <a:t>hypermarket. </a:t>
            </a:r>
            <a:r>
              <a:rPr lang="en-US" dirty="0">
                <a:latin typeface="Times New Roman" panose="02020603050405020304" pitchFamily="18" charset="0"/>
                <a:ea typeface="Calibri" panose="020F0502020204030204" pitchFamily="34" charset="0"/>
                <a:cs typeface="Times New Roman" panose="02020603050405020304" pitchFamily="18" charset="0"/>
              </a:rPr>
              <a:t>The taxonomic composition of the ornamental grasses includes native species that are resilient in urban ecosystems, such as </a:t>
            </a:r>
            <a:r>
              <a:rPr lang="en-US" i="1" dirty="0" err="1">
                <a:latin typeface="Times New Roman" panose="02020603050405020304" pitchFamily="18" charset="0"/>
                <a:ea typeface="Calibri" panose="020F0502020204030204" pitchFamily="34" charset="0"/>
                <a:cs typeface="Times New Roman" panose="02020603050405020304" pitchFamily="18" charset="0"/>
              </a:rPr>
              <a:t>Agropyron</a:t>
            </a:r>
            <a:r>
              <a:rPr lang="en-US" i="1" dirty="0">
                <a:latin typeface="Times New Roman" panose="02020603050405020304" pitchFamily="18" charset="0"/>
                <a:ea typeface="Calibri" panose="020F0502020204030204" pitchFamily="34" charset="0"/>
                <a:cs typeface="Times New Roman" panose="02020603050405020304" pitchFamily="18" charset="0"/>
              </a:rPr>
              <a:t> </a:t>
            </a:r>
            <a:r>
              <a:rPr lang="en-US" i="1" dirty="0" err="1">
                <a:latin typeface="Times New Roman" panose="02020603050405020304" pitchFamily="18" charset="0"/>
                <a:ea typeface="Calibri" panose="020F0502020204030204" pitchFamily="34" charset="0"/>
                <a:cs typeface="Times New Roman" panose="02020603050405020304" pitchFamily="18" charset="0"/>
              </a:rPr>
              <a:t>cristatum</a:t>
            </a:r>
            <a:r>
              <a:rPr lang="en-US" dirty="0">
                <a:latin typeface="Times New Roman" panose="02020603050405020304" pitchFamily="18" charset="0"/>
                <a:ea typeface="Calibri" panose="020F0502020204030204" pitchFamily="34" charset="0"/>
                <a:cs typeface="Times New Roman" panose="02020603050405020304" pitchFamily="18" charset="0"/>
              </a:rPr>
              <a:t> (L.) </a:t>
            </a:r>
            <a:r>
              <a:rPr lang="en-US" dirty="0" err="1">
                <a:latin typeface="Times New Roman" panose="02020603050405020304" pitchFamily="18" charset="0"/>
                <a:ea typeface="Calibri" panose="020F0502020204030204" pitchFamily="34" charset="0"/>
                <a:cs typeface="Times New Roman" panose="02020603050405020304" pitchFamily="18" charset="0"/>
              </a:rPr>
              <a:t>Gaertn</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i="1" dirty="0" err="1">
                <a:latin typeface="Times New Roman" panose="02020603050405020304" pitchFamily="18" charset="0"/>
                <a:ea typeface="Calibri" panose="020F0502020204030204" pitchFamily="34" charset="0"/>
                <a:cs typeface="Times New Roman" panose="02020603050405020304" pitchFamily="18" charset="0"/>
              </a:rPr>
              <a:t>Achillea</a:t>
            </a:r>
            <a:r>
              <a:rPr lang="en-US" i="1" dirty="0">
                <a:latin typeface="Times New Roman" panose="02020603050405020304" pitchFamily="18" charset="0"/>
                <a:ea typeface="Calibri" panose="020F0502020204030204" pitchFamily="34" charset="0"/>
                <a:cs typeface="Times New Roman" panose="02020603050405020304" pitchFamily="18" charset="0"/>
              </a:rPr>
              <a:t> </a:t>
            </a:r>
            <a:r>
              <a:rPr lang="en-US" i="1" dirty="0" err="1">
                <a:latin typeface="Times New Roman" panose="02020603050405020304" pitchFamily="18" charset="0"/>
                <a:ea typeface="Calibri" panose="020F0502020204030204" pitchFamily="34" charset="0"/>
                <a:cs typeface="Times New Roman" panose="02020603050405020304" pitchFamily="18" charset="0"/>
              </a:rPr>
              <a:t>millefolium</a:t>
            </a:r>
            <a:r>
              <a:rPr lang="en-US" dirty="0">
                <a:latin typeface="Times New Roman" panose="02020603050405020304" pitchFamily="18" charset="0"/>
                <a:ea typeface="Calibri" panose="020F0502020204030204" pitchFamily="34" charset="0"/>
                <a:cs typeface="Times New Roman" panose="02020603050405020304" pitchFamily="18" charset="0"/>
              </a:rPr>
              <a:t> L., </a:t>
            </a:r>
            <a:r>
              <a:rPr lang="en-US" i="1" dirty="0" err="1">
                <a:latin typeface="Times New Roman" panose="02020603050405020304" pitchFamily="18" charset="0"/>
                <a:ea typeface="Calibri" panose="020F0502020204030204" pitchFamily="34" charset="0"/>
                <a:cs typeface="Times New Roman" panose="02020603050405020304" pitchFamily="18" charset="0"/>
              </a:rPr>
              <a:t>Trifolium</a:t>
            </a:r>
            <a:r>
              <a:rPr lang="en-US" i="1" dirty="0">
                <a:latin typeface="Times New Roman" panose="02020603050405020304" pitchFamily="18" charset="0"/>
                <a:ea typeface="Calibri" panose="020F0502020204030204" pitchFamily="34" charset="0"/>
                <a:cs typeface="Times New Roman" panose="02020603050405020304" pitchFamily="18" charset="0"/>
              </a:rPr>
              <a:t> medium</a:t>
            </a:r>
            <a:r>
              <a:rPr lang="en-US" dirty="0">
                <a:latin typeface="Times New Roman" panose="02020603050405020304" pitchFamily="18" charset="0"/>
                <a:ea typeface="Calibri" panose="020F0502020204030204" pitchFamily="34" charset="0"/>
                <a:cs typeface="Times New Roman" panose="02020603050405020304" pitchFamily="18" charset="0"/>
              </a:rPr>
              <a:t> L., </a:t>
            </a:r>
            <a:r>
              <a:rPr lang="en-US" i="1" dirty="0" err="1">
                <a:latin typeface="Times New Roman" panose="02020603050405020304" pitchFamily="18" charset="0"/>
                <a:ea typeface="Calibri" panose="020F0502020204030204" pitchFamily="34" charset="0"/>
                <a:cs typeface="Times New Roman" panose="02020603050405020304" pitchFamily="18" charset="0"/>
              </a:rPr>
              <a:t>Plantago</a:t>
            </a:r>
            <a:r>
              <a:rPr lang="en-US" i="1" dirty="0">
                <a:latin typeface="Times New Roman" panose="02020603050405020304" pitchFamily="18" charset="0"/>
                <a:ea typeface="Calibri" panose="020F0502020204030204" pitchFamily="34" charset="0"/>
                <a:cs typeface="Times New Roman" panose="02020603050405020304" pitchFamily="18" charset="0"/>
              </a:rPr>
              <a:t> lanceolate</a:t>
            </a:r>
            <a:r>
              <a:rPr lang="en-US" dirty="0">
                <a:latin typeface="Times New Roman" panose="02020603050405020304" pitchFamily="18" charset="0"/>
                <a:ea typeface="Calibri" panose="020F0502020204030204" pitchFamily="34" charset="0"/>
                <a:cs typeface="Times New Roman" panose="02020603050405020304" pitchFamily="18" charset="0"/>
              </a:rPr>
              <a:t> L., </a:t>
            </a:r>
            <a:r>
              <a:rPr lang="en-US" i="1" dirty="0" err="1">
                <a:latin typeface="Times New Roman" panose="02020603050405020304" pitchFamily="18" charset="0"/>
                <a:ea typeface="Calibri" panose="020F0502020204030204" pitchFamily="34" charset="0"/>
                <a:cs typeface="Times New Roman" panose="02020603050405020304" pitchFamily="18" charset="0"/>
              </a:rPr>
              <a:t>Medicago</a:t>
            </a:r>
            <a:r>
              <a:rPr lang="en-US" i="1" dirty="0">
                <a:latin typeface="Times New Roman" panose="02020603050405020304" pitchFamily="18" charset="0"/>
                <a:ea typeface="Calibri" panose="020F0502020204030204" pitchFamily="34" charset="0"/>
                <a:cs typeface="Times New Roman" panose="02020603050405020304" pitchFamily="18" charset="0"/>
              </a:rPr>
              <a:t> </a:t>
            </a:r>
            <a:r>
              <a:rPr lang="en-US" i="1" dirty="0" err="1">
                <a:latin typeface="Times New Roman" panose="02020603050405020304" pitchFamily="18" charset="0"/>
                <a:ea typeface="Calibri" panose="020F0502020204030204" pitchFamily="34" charset="0"/>
                <a:cs typeface="Times New Roman" panose="02020603050405020304" pitchFamily="18" charset="0"/>
              </a:rPr>
              <a:t>lupulina</a:t>
            </a:r>
            <a:r>
              <a:rPr lang="en-US" dirty="0">
                <a:latin typeface="Times New Roman" panose="02020603050405020304" pitchFamily="18" charset="0"/>
                <a:ea typeface="Calibri" panose="020F0502020204030204" pitchFamily="34" charset="0"/>
                <a:cs typeface="Times New Roman" panose="02020603050405020304" pitchFamily="18" charset="0"/>
              </a:rPr>
              <a:t> L., </a:t>
            </a:r>
            <a:r>
              <a:rPr lang="en-US" i="1" dirty="0" err="1">
                <a:latin typeface="Times New Roman" panose="02020603050405020304" pitchFamily="18" charset="0"/>
                <a:ea typeface="Calibri" panose="020F0502020204030204" pitchFamily="34" charset="0"/>
                <a:cs typeface="Times New Roman" panose="02020603050405020304" pitchFamily="18" charset="0"/>
              </a:rPr>
              <a:t>Echium</a:t>
            </a:r>
            <a:r>
              <a:rPr lang="en-US" i="1" dirty="0">
                <a:latin typeface="Times New Roman" panose="02020603050405020304" pitchFamily="18" charset="0"/>
                <a:ea typeface="Calibri" panose="020F0502020204030204" pitchFamily="34" charset="0"/>
                <a:cs typeface="Times New Roman" panose="02020603050405020304" pitchFamily="18" charset="0"/>
              </a:rPr>
              <a:t> </a:t>
            </a:r>
            <a:r>
              <a:rPr lang="en-US" i="1" dirty="0" err="1">
                <a:latin typeface="Times New Roman" panose="02020603050405020304" pitchFamily="18" charset="0"/>
                <a:ea typeface="Calibri" panose="020F0502020204030204" pitchFamily="34" charset="0"/>
                <a:cs typeface="Times New Roman" panose="02020603050405020304" pitchFamily="18" charset="0"/>
              </a:rPr>
              <a:t>vulgare</a:t>
            </a:r>
            <a:r>
              <a:rPr lang="en-US" dirty="0">
                <a:latin typeface="Times New Roman" panose="02020603050405020304" pitchFamily="18" charset="0"/>
                <a:ea typeface="Calibri" panose="020F0502020204030204" pitchFamily="34" charset="0"/>
                <a:cs typeface="Times New Roman" panose="02020603050405020304" pitchFamily="18" charset="0"/>
              </a:rPr>
              <a:t> L., </a:t>
            </a:r>
            <a:r>
              <a:rPr lang="en-US" i="1" dirty="0" err="1">
                <a:latin typeface="Times New Roman" panose="02020603050405020304" pitchFamily="18" charset="0"/>
                <a:ea typeface="Calibri" panose="020F0502020204030204" pitchFamily="34" charset="0"/>
                <a:cs typeface="Times New Roman" panose="02020603050405020304" pitchFamily="18" charset="0"/>
              </a:rPr>
              <a:t>Poa</a:t>
            </a:r>
            <a:r>
              <a:rPr lang="en-US" i="1" dirty="0">
                <a:latin typeface="Times New Roman" panose="02020603050405020304" pitchFamily="18" charset="0"/>
                <a:ea typeface="Calibri" panose="020F0502020204030204" pitchFamily="34" charset="0"/>
                <a:cs typeface="Times New Roman" panose="02020603050405020304" pitchFamily="18" charset="0"/>
              </a:rPr>
              <a:t> </a:t>
            </a:r>
            <a:r>
              <a:rPr lang="en-US" i="1" dirty="0" err="1">
                <a:latin typeface="Times New Roman" panose="02020603050405020304" pitchFamily="18" charset="0"/>
                <a:ea typeface="Calibri" panose="020F0502020204030204" pitchFamily="34" charset="0"/>
                <a:cs typeface="Times New Roman" panose="02020603050405020304" pitchFamily="18" charset="0"/>
              </a:rPr>
              <a:t>trivialis</a:t>
            </a:r>
            <a:r>
              <a:rPr lang="en-US" dirty="0">
                <a:latin typeface="Times New Roman" panose="02020603050405020304" pitchFamily="18" charset="0"/>
                <a:ea typeface="Calibri" panose="020F0502020204030204" pitchFamily="34" charset="0"/>
                <a:cs typeface="Times New Roman" panose="02020603050405020304" pitchFamily="18" charset="0"/>
              </a:rPr>
              <a:t> L., </a:t>
            </a:r>
            <a:r>
              <a:rPr lang="en-US" i="1" dirty="0" err="1">
                <a:latin typeface="Times New Roman" panose="02020603050405020304" pitchFamily="18" charset="0"/>
                <a:ea typeface="Calibri" panose="020F0502020204030204" pitchFamily="34" charset="0"/>
                <a:cs typeface="Times New Roman" panose="02020603050405020304" pitchFamily="18" charset="0"/>
              </a:rPr>
              <a:t>Poa</a:t>
            </a:r>
            <a:r>
              <a:rPr lang="en-US" i="1" dirty="0">
                <a:latin typeface="Times New Roman" panose="02020603050405020304" pitchFamily="18" charset="0"/>
                <a:ea typeface="Calibri" panose="020F0502020204030204" pitchFamily="34" charset="0"/>
                <a:cs typeface="Times New Roman" panose="02020603050405020304" pitchFamily="18" charset="0"/>
              </a:rPr>
              <a:t> </a:t>
            </a:r>
            <a:r>
              <a:rPr lang="en-US" i="1" dirty="0" err="1">
                <a:latin typeface="Times New Roman" panose="02020603050405020304" pitchFamily="18" charset="0"/>
                <a:ea typeface="Calibri" panose="020F0502020204030204" pitchFamily="34" charset="0"/>
                <a:cs typeface="Times New Roman" panose="02020603050405020304" pitchFamily="18" charset="0"/>
              </a:rPr>
              <a:t>pratensis</a:t>
            </a:r>
            <a:r>
              <a:rPr lang="en-US" dirty="0">
                <a:latin typeface="Times New Roman" panose="02020603050405020304" pitchFamily="18" charset="0"/>
                <a:ea typeface="Calibri" panose="020F0502020204030204" pitchFamily="34" charset="0"/>
                <a:cs typeface="Times New Roman" panose="02020603050405020304" pitchFamily="18" charset="0"/>
              </a:rPr>
              <a:t> L</a:t>
            </a:r>
            <a:r>
              <a:rPr lang="en-US" i="1" dirty="0">
                <a:latin typeface="Times New Roman" panose="02020603050405020304" pitchFamily="18" charset="0"/>
                <a:ea typeface="Calibri" panose="020F0502020204030204" pitchFamily="34" charset="0"/>
                <a:cs typeface="Times New Roman" panose="02020603050405020304" pitchFamily="18" charset="0"/>
              </a:rPr>
              <a:t>., </a:t>
            </a:r>
            <a:r>
              <a:rPr lang="en-US" i="1" dirty="0" err="1">
                <a:latin typeface="Times New Roman" panose="02020603050405020304" pitchFamily="18" charset="0"/>
                <a:ea typeface="Calibri" panose="020F0502020204030204" pitchFamily="34" charset="0"/>
                <a:cs typeface="Times New Roman" panose="02020603050405020304" pitchFamily="18" charset="0"/>
              </a:rPr>
              <a:t>Poa</a:t>
            </a:r>
            <a:r>
              <a:rPr lang="en-US" i="1" dirty="0">
                <a:latin typeface="Times New Roman" panose="02020603050405020304" pitchFamily="18" charset="0"/>
                <a:ea typeface="Calibri" panose="020F0502020204030204" pitchFamily="34" charset="0"/>
                <a:cs typeface="Times New Roman" panose="02020603050405020304" pitchFamily="18" charset="0"/>
              </a:rPr>
              <a:t> </a:t>
            </a:r>
            <a:r>
              <a:rPr lang="en-US" i="1" dirty="0" err="1">
                <a:latin typeface="Times New Roman" panose="02020603050405020304" pitchFamily="18" charset="0"/>
                <a:ea typeface="Calibri" panose="020F0502020204030204" pitchFamily="34" charset="0"/>
                <a:cs typeface="Times New Roman" panose="02020603050405020304" pitchFamily="18" charset="0"/>
              </a:rPr>
              <a:t>annua</a:t>
            </a:r>
            <a:r>
              <a:rPr lang="en-US" dirty="0">
                <a:latin typeface="Times New Roman" panose="02020603050405020304" pitchFamily="18" charset="0"/>
                <a:ea typeface="Calibri" panose="020F0502020204030204" pitchFamily="34" charset="0"/>
                <a:cs typeface="Times New Roman" panose="02020603050405020304" pitchFamily="18" charset="0"/>
              </a:rPr>
              <a:t> L., </a:t>
            </a:r>
            <a:r>
              <a:rPr lang="en-US" i="1" dirty="0">
                <a:latin typeface="Times New Roman" panose="02020603050405020304" pitchFamily="18" charset="0"/>
                <a:ea typeface="Calibri" panose="020F0502020204030204" pitchFamily="34" charset="0"/>
                <a:cs typeface="Times New Roman" panose="02020603050405020304" pitchFamily="18" charset="0"/>
              </a:rPr>
              <a:t>Papaver </a:t>
            </a:r>
            <a:r>
              <a:rPr lang="en-US" i="1" dirty="0" err="1">
                <a:latin typeface="Times New Roman" panose="02020603050405020304" pitchFamily="18" charset="0"/>
                <a:ea typeface="Calibri" panose="020F0502020204030204" pitchFamily="34" charset="0"/>
                <a:cs typeface="Times New Roman" panose="02020603050405020304" pitchFamily="18" charset="0"/>
              </a:rPr>
              <a:t>rhoeas</a:t>
            </a:r>
            <a:r>
              <a:rPr lang="en-US" dirty="0">
                <a:latin typeface="Times New Roman" panose="02020603050405020304" pitchFamily="18" charset="0"/>
                <a:ea typeface="Calibri" panose="020F0502020204030204" pitchFamily="34" charset="0"/>
                <a:cs typeface="Times New Roman" panose="02020603050405020304" pitchFamily="18" charset="0"/>
              </a:rPr>
              <a:t> L., </a:t>
            </a:r>
            <a:r>
              <a:rPr lang="en-US" i="1" dirty="0">
                <a:latin typeface="Times New Roman" panose="02020603050405020304" pitchFamily="18" charset="0"/>
                <a:ea typeface="Calibri" panose="020F0502020204030204" pitchFamily="34" charset="0"/>
                <a:cs typeface="Times New Roman" panose="02020603050405020304" pitchFamily="18" charset="0"/>
              </a:rPr>
              <a:t>Convolvulus </a:t>
            </a:r>
            <a:r>
              <a:rPr lang="en-US" i="1" dirty="0" err="1">
                <a:latin typeface="Times New Roman" panose="02020603050405020304" pitchFamily="18" charset="0"/>
                <a:ea typeface="Calibri" panose="020F0502020204030204" pitchFamily="34" charset="0"/>
                <a:cs typeface="Times New Roman" panose="02020603050405020304" pitchFamily="18" charset="0"/>
              </a:rPr>
              <a:t>arvensis</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smtClean="0">
                <a:latin typeface="Times New Roman" panose="02020603050405020304" pitchFamily="18" charset="0"/>
                <a:ea typeface="Calibri" panose="020F0502020204030204" pitchFamily="34" charset="0"/>
                <a:cs typeface="Times New Roman" panose="02020603050405020304" pitchFamily="18" charset="0"/>
              </a:rPr>
              <a:t>L.</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Box 10"/>
          <p:cNvSpPr txBox="1"/>
          <p:nvPr/>
        </p:nvSpPr>
        <p:spPr>
          <a:xfrm>
            <a:off x="11430000" y="166254"/>
            <a:ext cx="428322" cy="369332"/>
          </a:xfrm>
          <a:prstGeom prst="rect">
            <a:avLst/>
          </a:prstGeom>
          <a:noFill/>
        </p:spPr>
        <p:txBody>
          <a:bodyPr wrap="none" rtlCol="0">
            <a:spAutoFit/>
          </a:bodyPr>
          <a:lstStyle/>
          <a:p>
            <a:r>
              <a:rPr lang="en-US" dirty="0" smtClean="0"/>
              <a:t>15</a:t>
            </a:r>
            <a:endParaRPr lang="en-US" dirty="0"/>
          </a:p>
        </p:txBody>
      </p:sp>
    </p:spTree>
    <p:extLst>
      <p:ext uri="{BB962C8B-B14F-4D97-AF65-F5344CB8AC3E}">
        <p14:creationId xmlns:p14="http://schemas.microsoft.com/office/powerpoint/2010/main" val="791105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3020291" cy="3020291"/>
          </a:xfrm>
          <a:prstGeom prst="rect">
            <a:avLst/>
          </a:prstGeom>
        </p:spPr>
      </p:pic>
      <p:pic>
        <p:nvPicPr>
          <p:cNvPr id="5" name="Рисунок 4"/>
          <p:cNvPicPr>
            <a:picLocks noChangeAspect="1"/>
          </p:cNvPicPr>
          <p:nvPr/>
        </p:nvPicPr>
        <p:blipFill>
          <a:blip r:embed="rId3"/>
          <a:stretch>
            <a:fillRect/>
          </a:stretch>
        </p:blipFill>
        <p:spPr>
          <a:xfrm>
            <a:off x="8687016" y="0"/>
            <a:ext cx="3504984" cy="3504984"/>
          </a:xfrm>
          <a:prstGeom prst="rect">
            <a:avLst/>
          </a:prstGeom>
        </p:spPr>
      </p:pic>
      <p:pic>
        <p:nvPicPr>
          <p:cNvPr id="6" name="Рисунок 5"/>
          <p:cNvPicPr>
            <a:picLocks noChangeAspect="1"/>
          </p:cNvPicPr>
          <p:nvPr/>
        </p:nvPicPr>
        <p:blipFill>
          <a:blip r:embed="rId4"/>
          <a:stretch>
            <a:fillRect/>
          </a:stretch>
        </p:blipFill>
        <p:spPr>
          <a:xfrm>
            <a:off x="4155445" y="861495"/>
            <a:ext cx="4190047" cy="4190047"/>
          </a:xfrm>
          <a:prstGeom prst="rect">
            <a:avLst/>
          </a:prstGeom>
        </p:spPr>
      </p:pic>
      <p:pic>
        <p:nvPicPr>
          <p:cNvPr id="7" name="Рисунок 6"/>
          <p:cNvPicPr>
            <a:picLocks noChangeAspect="1"/>
          </p:cNvPicPr>
          <p:nvPr/>
        </p:nvPicPr>
        <p:blipFill>
          <a:blip r:embed="rId5"/>
          <a:stretch>
            <a:fillRect/>
          </a:stretch>
        </p:blipFill>
        <p:spPr>
          <a:xfrm>
            <a:off x="9332075" y="3897632"/>
            <a:ext cx="2859925" cy="2859925"/>
          </a:xfrm>
          <a:prstGeom prst="rect">
            <a:avLst/>
          </a:prstGeom>
        </p:spPr>
      </p:pic>
      <p:pic>
        <p:nvPicPr>
          <p:cNvPr id="8" name="Рисунок 7"/>
          <p:cNvPicPr>
            <a:picLocks noChangeAspect="1"/>
          </p:cNvPicPr>
          <p:nvPr/>
        </p:nvPicPr>
        <p:blipFill>
          <a:blip r:embed="rId6"/>
          <a:stretch>
            <a:fillRect/>
          </a:stretch>
        </p:blipFill>
        <p:spPr>
          <a:xfrm>
            <a:off x="0" y="3344921"/>
            <a:ext cx="3413242" cy="3413242"/>
          </a:xfrm>
          <a:prstGeom prst="rect">
            <a:avLst/>
          </a:prstGeom>
        </p:spPr>
      </p:pic>
      <p:sp>
        <p:nvSpPr>
          <p:cNvPr id="11" name="Прямоугольник 10"/>
          <p:cNvSpPr/>
          <p:nvPr/>
        </p:nvSpPr>
        <p:spPr>
          <a:xfrm>
            <a:off x="3413242" y="6388225"/>
            <a:ext cx="3645229" cy="369332"/>
          </a:xfrm>
          <a:prstGeom prst="rect">
            <a:avLst/>
          </a:prstGeom>
        </p:spPr>
        <p:txBody>
          <a:bodyPr wrap="none">
            <a:spAutoFit/>
          </a:bodyPr>
          <a:lstStyle/>
          <a:p>
            <a:r>
              <a:rPr lang="en-US" dirty="0">
                <a:latin typeface="Arial" panose="020B0604020202020204" pitchFamily="34" charset="0"/>
              </a:rPr>
              <a:t> </a:t>
            </a:r>
            <a:r>
              <a:rPr lang="en-US" b="1" i="1" dirty="0" err="1" smtClean="0">
                <a:latin typeface="Times New Roman" panose="02020603050405020304" pitchFamily="18" charset="0"/>
                <a:cs typeface="Times New Roman" panose="02020603050405020304" pitchFamily="18" charset="0"/>
              </a:rPr>
              <a:t>Agropyron</a:t>
            </a:r>
            <a:r>
              <a:rPr lang="en-US" b="1" i="1" dirty="0" smtClean="0">
                <a:latin typeface="Times New Roman" panose="02020603050405020304" pitchFamily="18" charset="0"/>
                <a:cs typeface="Times New Roman" panose="02020603050405020304" pitchFamily="18" charset="0"/>
              </a:rPr>
              <a:t> </a:t>
            </a:r>
            <a:r>
              <a:rPr lang="en-US" b="1" i="1" dirty="0" err="1" smtClean="0">
                <a:latin typeface="Times New Roman" panose="02020603050405020304" pitchFamily="18" charset="0"/>
                <a:cs typeface="Times New Roman" panose="02020603050405020304" pitchFamily="18" charset="0"/>
              </a:rPr>
              <a:t>cristatum</a:t>
            </a:r>
            <a:r>
              <a:rPr lang="en-US" b="1" i="1" dirty="0" smtClean="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(L</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Gaertn</a:t>
            </a:r>
            <a:r>
              <a:rPr lang="en-US" b="1" dirty="0">
                <a:latin typeface="Times New Roman" panose="02020603050405020304" pitchFamily="18" charset="0"/>
                <a:cs typeface="Times New Roman" panose="02020603050405020304" pitchFamily="18" charset="0"/>
              </a:rPr>
              <a:t>.</a:t>
            </a:r>
            <a:r>
              <a:rPr lang="en-US" dirty="0">
                <a:latin typeface="Arial" panose="020B0604020202020204" pitchFamily="34" charset="0"/>
              </a:rPr>
              <a:t> </a:t>
            </a:r>
          </a:p>
        </p:txBody>
      </p:sp>
      <p:sp>
        <p:nvSpPr>
          <p:cNvPr id="2" name="Прямоугольник 1"/>
          <p:cNvSpPr/>
          <p:nvPr/>
        </p:nvSpPr>
        <p:spPr>
          <a:xfrm>
            <a:off x="291536" y="2975589"/>
            <a:ext cx="2390398" cy="369332"/>
          </a:xfrm>
          <a:prstGeom prst="rect">
            <a:avLst/>
          </a:prstGeom>
        </p:spPr>
        <p:txBody>
          <a:bodyPr wrap="none">
            <a:spAutoFit/>
          </a:bodyPr>
          <a:lstStyle/>
          <a:p>
            <a:r>
              <a:rPr lang="en-US" b="1" i="1" dirty="0" err="1">
                <a:latin typeface="Times New Roman" panose="02020603050405020304" pitchFamily="18" charset="0"/>
                <a:cs typeface="Times New Roman" panose="02020603050405020304" pitchFamily="18" charset="0"/>
              </a:rPr>
              <a:t>Achillea</a:t>
            </a:r>
            <a:r>
              <a:rPr lang="en-US" b="1" i="1" dirty="0">
                <a:latin typeface="Times New Roman" panose="02020603050405020304" pitchFamily="18" charset="0"/>
                <a:cs typeface="Times New Roman" panose="02020603050405020304" pitchFamily="18" charset="0"/>
              </a:rPr>
              <a:t> </a:t>
            </a:r>
            <a:r>
              <a:rPr lang="en-US" b="1" i="1" dirty="0" err="1">
                <a:latin typeface="Times New Roman" panose="02020603050405020304" pitchFamily="18" charset="0"/>
                <a:cs typeface="Times New Roman" panose="02020603050405020304" pitchFamily="18" charset="0"/>
              </a:rPr>
              <a:t>millefolium</a:t>
            </a:r>
            <a:r>
              <a:rPr lang="en-US" b="1" i="1" dirty="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L.</a:t>
            </a:r>
            <a:endParaRPr lang="en-US" b="1"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9576456" y="3516642"/>
            <a:ext cx="2371162" cy="369332"/>
          </a:xfrm>
          <a:prstGeom prst="rect">
            <a:avLst/>
          </a:prstGeom>
        </p:spPr>
        <p:txBody>
          <a:bodyPr wrap="none">
            <a:spAutoFit/>
          </a:bodyPr>
          <a:lstStyle/>
          <a:p>
            <a:r>
              <a:rPr lang="en-US" b="1" i="1" dirty="0" err="1">
                <a:latin typeface="Times New Roman" panose="02020603050405020304" pitchFamily="18" charset="0"/>
                <a:cs typeface="Times New Roman" panose="02020603050405020304" pitchFamily="18" charset="0"/>
              </a:rPr>
              <a:t>Plantago</a:t>
            </a:r>
            <a:r>
              <a:rPr lang="en-US" b="1" i="1" dirty="0">
                <a:latin typeface="Times New Roman" panose="02020603050405020304" pitchFamily="18" charset="0"/>
                <a:cs typeface="Times New Roman" panose="02020603050405020304" pitchFamily="18" charset="0"/>
              </a:rPr>
              <a:t> </a:t>
            </a:r>
            <a:r>
              <a:rPr lang="en-US" b="1" i="1" dirty="0" smtClean="0">
                <a:latin typeface="Times New Roman" panose="02020603050405020304" pitchFamily="18" charset="0"/>
                <a:cs typeface="Times New Roman" panose="02020603050405020304" pitchFamily="18" charset="0"/>
              </a:rPr>
              <a:t>lanceolate </a:t>
            </a:r>
            <a:r>
              <a:rPr lang="en-US" b="1" dirty="0" smtClean="0">
                <a:latin typeface="Times New Roman" panose="02020603050405020304" pitchFamily="18" charset="0"/>
                <a:cs typeface="Times New Roman" panose="02020603050405020304" pitchFamily="18" charset="0"/>
              </a:rPr>
              <a:t>L.</a:t>
            </a:r>
            <a:endParaRPr lang="en-US" b="1" dirty="0">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6862942" y="6139578"/>
            <a:ext cx="2264274" cy="369332"/>
          </a:xfrm>
          <a:prstGeom prst="rect">
            <a:avLst/>
          </a:prstGeom>
        </p:spPr>
        <p:txBody>
          <a:bodyPr wrap="none">
            <a:spAutoFit/>
          </a:bodyPr>
          <a:lstStyle/>
          <a:p>
            <a:r>
              <a:rPr lang="en-US" b="1" i="1" dirty="0" err="1">
                <a:latin typeface="Times New Roman" panose="02020603050405020304" pitchFamily="18" charset="0"/>
                <a:cs typeface="Times New Roman" panose="02020603050405020304" pitchFamily="18" charset="0"/>
              </a:rPr>
              <a:t>Trifolium</a:t>
            </a:r>
            <a:r>
              <a:rPr lang="en-US" b="1" i="1" dirty="0">
                <a:latin typeface="Times New Roman" panose="02020603050405020304" pitchFamily="18" charset="0"/>
                <a:cs typeface="Times New Roman" panose="02020603050405020304" pitchFamily="18" charset="0"/>
              </a:rPr>
              <a:t> </a:t>
            </a:r>
            <a:r>
              <a:rPr lang="en-US" b="1" i="1" dirty="0" smtClean="0">
                <a:latin typeface="Times New Roman" panose="02020603050405020304" pitchFamily="18" charset="0"/>
                <a:cs typeface="Times New Roman" panose="02020603050405020304" pitchFamily="18" charset="0"/>
              </a:rPr>
              <a:t>medium </a:t>
            </a:r>
            <a:r>
              <a:rPr lang="en-US" b="1" dirty="0" smtClean="0">
                <a:latin typeface="Times New Roman" panose="02020603050405020304" pitchFamily="18" charset="0"/>
                <a:cs typeface="Times New Roman" panose="02020603050405020304" pitchFamily="18" charset="0"/>
              </a:rPr>
              <a:t>L.</a:t>
            </a:r>
            <a:endParaRPr lang="en-US" b="1" dirty="0">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4922327" y="5101905"/>
            <a:ext cx="2365873" cy="369332"/>
          </a:xfrm>
          <a:prstGeom prst="rect">
            <a:avLst/>
          </a:prstGeom>
        </p:spPr>
        <p:txBody>
          <a:bodyPr wrap="square">
            <a:spAutoFit/>
          </a:bodyPr>
          <a:lstStyle/>
          <a:p>
            <a:r>
              <a:rPr lang="en-US" b="1" i="1" dirty="0" err="1">
                <a:latin typeface="Times New Roman" panose="02020603050405020304" pitchFamily="18" charset="0"/>
                <a:cs typeface="Times New Roman" panose="02020603050405020304" pitchFamily="18" charset="0"/>
              </a:rPr>
              <a:t>Medicago</a:t>
            </a:r>
            <a:r>
              <a:rPr lang="en-US" b="1" i="1" dirty="0">
                <a:latin typeface="Times New Roman" panose="02020603050405020304" pitchFamily="18" charset="0"/>
                <a:cs typeface="Times New Roman" panose="02020603050405020304" pitchFamily="18" charset="0"/>
              </a:rPr>
              <a:t> </a:t>
            </a:r>
            <a:r>
              <a:rPr lang="en-US" b="1" i="1" dirty="0" err="1" smtClean="0">
                <a:latin typeface="Times New Roman" panose="02020603050405020304" pitchFamily="18" charset="0"/>
                <a:cs typeface="Times New Roman" panose="02020603050405020304" pitchFamily="18" charset="0"/>
              </a:rPr>
              <a:t>lupulina</a:t>
            </a:r>
            <a:r>
              <a:rPr lang="en-US" b="1" i="1" dirty="0" smtClean="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L.</a:t>
            </a:r>
            <a:r>
              <a:rPr lang="en-US" b="1" dirty="0" smtClean="0">
                <a:solidFill>
                  <a:srgbClr val="BDC1C6"/>
                </a:solidFill>
                <a:latin typeface="arial" panose="020B0604020202020204" pitchFamily="34" charset="0"/>
              </a:rPr>
              <a:t>.</a:t>
            </a:r>
            <a:endParaRPr lang="en-US" b="1" dirty="0"/>
          </a:p>
        </p:txBody>
      </p:sp>
      <p:sp>
        <p:nvSpPr>
          <p:cNvPr id="12" name="TextBox 11"/>
          <p:cNvSpPr txBox="1"/>
          <p:nvPr/>
        </p:nvSpPr>
        <p:spPr>
          <a:xfrm>
            <a:off x="3413242" y="116263"/>
            <a:ext cx="4925259" cy="646331"/>
          </a:xfrm>
          <a:prstGeom prst="rect">
            <a:avLst/>
          </a:prstGeom>
          <a:noFill/>
        </p:spPr>
        <p:txBody>
          <a:bodyPr wrap="none" rtlCol="0">
            <a:spAutoFit/>
          </a:bodyPr>
          <a:lstStyle/>
          <a:p>
            <a:pPr algn="ctr"/>
            <a:r>
              <a:rPr lang="en-US" b="1" dirty="0">
                <a:latin typeface="Arial" panose="020B0604020202020204" pitchFamily="34" charset="0"/>
                <a:cs typeface="Arial" panose="020B0604020202020204" pitchFamily="34" charset="0"/>
              </a:rPr>
              <a:t>T</a:t>
            </a:r>
            <a:r>
              <a:rPr lang="en-US" b="1" dirty="0" smtClean="0">
                <a:latin typeface="Arial" panose="020B0604020202020204" pitchFamily="34" charset="0"/>
                <a:cs typeface="Arial" panose="020B0604020202020204" pitchFamily="34" charset="0"/>
              </a:rPr>
              <a:t>axonomic </a:t>
            </a:r>
            <a:r>
              <a:rPr lang="en-US" b="1" dirty="0">
                <a:latin typeface="Arial" panose="020B0604020202020204" pitchFamily="34" charset="0"/>
                <a:cs typeface="Arial" panose="020B0604020202020204" pitchFamily="34" charset="0"/>
              </a:rPr>
              <a:t>composition of the sample </a:t>
            </a:r>
            <a:r>
              <a:rPr lang="en-US" b="1" dirty="0" smtClean="0">
                <a:latin typeface="Arial" panose="020B0604020202020204" pitchFamily="34" charset="0"/>
                <a:cs typeface="Arial" panose="020B0604020202020204" pitchFamily="34" charset="0"/>
              </a:rPr>
              <a:t>plot </a:t>
            </a:r>
          </a:p>
          <a:p>
            <a:pPr algn="ctr"/>
            <a:r>
              <a:rPr lang="en-US" b="1" dirty="0" smtClean="0">
                <a:latin typeface="Arial" panose="020B0604020202020204" pitchFamily="34" charset="0"/>
                <a:cs typeface="Arial" panose="020B0604020202020204" pitchFamily="34" charset="0"/>
              </a:rPr>
              <a:t>ornamental </a:t>
            </a:r>
            <a:r>
              <a:rPr lang="en-US" b="1" dirty="0">
                <a:latin typeface="Arial" panose="020B0604020202020204" pitchFamily="34" charset="0"/>
                <a:cs typeface="Arial" panose="020B0604020202020204" pitchFamily="34" charset="0"/>
              </a:rPr>
              <a:t>grasses</a:t>
            </a:r>
            <a:endParaRPr lang="en-US" sz="2400" b="1" dirty="0">
              <a:latin typeface="Arial" panose="020B0604020202020204" pitchFamily="34" charset="0"/>
              <a:cs typeface="Arial" panose="020B0604020202020204" pitchFamily="34" charset="0"/>
            </a:endParaRPr>
          </a:p>
        </p:txBody>
      </p:sp>
      <p:sp>
        <p:nvSpPr>
          <p:cNvPr id="13" name="TextBox 12"/>
          <p:cNvSpPr txBox="1"/>
          <p:nvPr/>
        </p:nvSpPr>
        <p:spPr>
          <a:xfrm>
            <a:off x="11634696" y="116263"/>
            <a:ext cx="428322" cy="369332"/>
          </a:xfrm>
          <a:prstGeom prst="rect">
            <a:avLst/>
          </a:prstGeom>
          <a:noFill/>
        </p:spPr>
        <p:txBody>
          <a:bodyPr wrap="none" rtlCol="0">
            <a:spAutoFit/>
          </a:bodyPr>
          <a:lstStyle/>
          <a:p>
            <a:r>
              <a:rPr lang="en-US" dirty="0" smtClean="0"/>
              <a:t>16</a:t>
            </a:r>
            <a:endParaRPr lang="ru-RU" dirty="0"/>
          </a:p>
        </p:txBody>
      </p:sp>
    </p:spTree>
    <p:extLst>
      <p:ext uri="{BB962C8B-B14F-4D97-AF65-F5344CB8AC3E}">
        <p14:creationId xmlns:p14="http://schemas.microsoft.com/office/powerpoint/2010/main" val="268556412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1783525789"/>
              </p:ext>
            </p:extLst>
          </p:nvPr>
        </p:nvGraphicFramePr>
        <p:xfrm>
          <a:off x="1025236" y="1246906"/>
          <a:ext cx="8811490" cy="5209312"/>
        </p:xfrm>
        <a:graphic>
          <a:graphicData uri="http://schemas.openxmlformats.org/drawingml/2006/table">
            <a:tbl>
              <a:tblPr firstRow="1" firstCol="1" bandRow="1"/>
              <a:tblGrid>
                <a:gridCol w="3199330">
                  <a:extLst>
                    <a:ext uri="{9D8B030D-6E8A-4147-A177-3AD203B41FA5}">
                      <a16:colId xmlns:a16="http://schemas.microsoft.com/office/drawing/2014/main" val="2376681370"/>
                    </a:ext>
                  </a:extLst>
                </a:gridCol>
                <a:gridCol w="1153529">
                  <a:extLst>
                    <a:ext uri="{9D8B030D-6E8A-4147-A177-3AD203B41FA5}">
                      <a16:colId xmlns:a16="http://schemas.microsoft.com/office/drawing/2014/main" val="2754539363"/>
                    </a:ext>
                  </a:extLst>
                </a:gridCol>
                <a:gridCol w="768417">
                  <a:extLst>
                    <a:ext uri="{9D8B030D-6E8A-4147-A177-3AD203B41FA5}">
                      <a16:colId xmlns:a16="http://schemas.microsoft.com/office/drawing/2014/main" val="73741231"/>
                    </a:ext>
                  </a:extLst>
                </a:gridCol>
                <a:gridCol w="2025007">
                  <a:extLst>
                    <a:ext uri="{9D8B030D-6E8A-4147-A177-3AD203B41FA5}">
                      <a16:colId xmlns:a16="http://schemas.microsoft.com/office/drawing/2014/main" val="700412154"/>
                    </a:ext>
                  </a:extLst>
                </a:gridCol>
                <a:gridCol w="1665207">
                  <a:extLst>
                    <a:ext uri="{9D8B030D-6E8A-4147-A177-3AD203B41FA5}">
                      <a16:colId xmlns:a16="http://schemas.microsoft.com/office/drawing/2014/main" val="3663562287"/>
                    </a:ext>
                  </a:extLst>
                </a:gridCol>
              </a:tblGrid>
              <a:tr h="651164">
                <a:tc>
                  <a:txBody>
                    <a:bodyPr/>
                    <a:lstStyle/>
                    <a:p>
                      <a:pPr algn="ctr">
                        <a:lnSpc>
                          <a:spcPct val="107000"/>
                        </a:lnSpc>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Species Name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Height, cm</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Layer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Flower or inflorescence color</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Decorative period, months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23217765"/>
                  </a:ext>
                </a:extLst>
              </a:tr>
              <a:tr h="325582">
                <a:tc>
                  <a:txBody>
                    <a:bodyPr/>
                    <a:lstStyle/>
                    <a:p>
                      <a:pPr>
                        <a:lnSpc>
                          <a:spcPct val="107000"/>
                        </a:lnSpc>
                        <a:spcAft>
                          <a:spcPts val="0"/>
                        </a:spcAft>
                      </a:pPr>
                      <a:r>
                        <a:rPr lang="en-US" sz="1800" i="1">
                          <a:effectLst/>
                          <a:latin typeface="Times New Roman" panose="02020603050405020304" pitchFamily="18" charset="0"/>
                          <a:ea typeface="Calibri" panose="020F0502020204030204" pitchFamily="34" charset="0"/>
                          <a:cs typeface="Times New Roman" panose="02020603050405020304" pitchFamily="18" charset="0"/>
                        </a:rPr>
                        <a:t>Achillea millefolium </a:t>
                      </a:r>
                      <a:r>
                        <a:rPr lang="en-US" sz="1800">
                          <a:effectLst/>
                          <a:latin typeface="Times New Roman" panose="02020603050405020304" pitchFamily="18" charset="0"/>
                          <a:ea typeface="Calibri" panose="020F0502020204030204" pitchFamily="34" charset="0"/>
                          <a:cs typeface="Times New Roman" panose="02020603050405020304" pitchFamily="18" charset="0"/>
                        </a:rPr>
                        <a:t>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20-100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ІІІ</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uk-UA" sz="1800" dirty="0" err="1">
                          <a:effectLst/>
                          <a:latin typeface="Times New Roman" panose="02020603050405020304" pitchFamily="18" charset="0"/>
                          <a:ea typeface="Calibri" panose="020F0502020204030204" pitchFamily="34" charset="0"/>
                          <a:cs typeface="Times New Roman" panose="02020603050405020304" pitchFamily="18" charset="0"/>
                        </a:rPr>
                        <a:t>white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VI-X</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2698493"/>
                  </a:ext>
                </a:extLst>
              </a:tr>
              <a:tr h="325582">
                <a:tc>
                  <a:txBody>
                    <a:bodyPr/>
                    <a:lstStyle/>
                    <a:p>
                      <a:pPr>
                        <a:lnSpc>
                          <a:spcPct val="107000"/>
                        </a:lnSpc>
                        <a:spcAft>
                          <a:spcPts val="0"/>
                        </a:spcAft>
                      </a:pPr>
                      <a:r>
                        <a:rPr lang="en-US" sz="1800" i="1">
                          <a:effectLst/>
                          <a:latin typeface="Times New Roman" panose="02020603050405020304" pitchFamily="18" charset="0"/>
                          <a:ea typeface="Calibri" panose="020F0502020204030204" pitchFamily="34" charset="0"/>
                          <a:cs typeface="Times New Roman" panose="02020603050405020304" pitchFamily="18" charset="0"/>
                        </a:rPr>
                        <a:t>Agropyron cristatum </a:t>
                      </a:r>
                      <a:r>
                        <a:rPr lang="en-US" sz="1800">
                          <a:effectLst/>
                          <a:latin typeface="Times New Roman" panose="02020603050405020304" pitchFamily="18" charset="0"/>
                          <a:ea typeface="Calibri" panose="020F0502020204030204" pitchFamily="34" charset="0"/>
                          <a:cs typeface="Times New Roman" panose="02020603050405020304" pitchFamily="18" charset="0"/>
                        </a:rPr>
                        <a:t>(L.) Gaertn.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20-60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ІІ</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uk-UA" sz="1800" dirty="0" err="1">
                          <a:effectLst/>
                          <a:latin typeface="Times New Roman" panose="02020603050405020304" pitchFamily="18" charset="0"/>
                          <a:ea typeface="Calibri" panose="020F0502020204030204" pitchFamily="34" charset="0"/>
                          <a:cs typeface="Times New Roman" panose="02020603050405020304" pitchFamily="18" charset="0"/>
                        </a:rPr>
                        <a:t>pale</a:t>
                      </a:r>
                      <a:r>
                        <a:rPr lang="uk-UA"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800" dirty="0" err="1">
                          <a:effectLst/>
                          <a:latin typeface="Times New Roman" panose="02020603050405020304" pitchFamily="18" charset="0"/>
                          <a:ea typeface="Calibri" panose="020F0502020204030204" pitchFamily="34" charset="0"/>
                          <a:cs typeface="Times New Roman" panose="02020603050405020304" pitchFamily="18" charset="0"/>
                        </a:rPr>
                        <a:t>green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V-VI</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3424684"/>
                  </a:ext>
                </a:extLst>
              </a:tr>
              <a:tr h="325582">
                <a:tc>
                  <a:txBody>
                    <a:bodyPr/>
                    <a:lstStyle/>
                    <a:p>
                      <a:pPr>
                        <a:lnSpc>
                          <a:spcPct val="107000"/>
                        </a:lnSpc>
                        <a:spcAft>
                          <a:spcPts val="0"/>
                        </a:spcAft>
                      </a:pPr>
                      <a:r>
                        <a:rPr lang="en-US" sz="1800" i="1">
                          <a:effectLst/>
                          <a:latin typeface="Times New Roman" panose="02020603050405020304" pitchFamily="18" charset="0"/>
                          <a:ea typeface="Calibri" panose="020F0502020204030204" pitchFamily="34" charset="0"/>
                          <a:cs typeface="Times New Roman" panose="02020603050405020304" pitchFamily="18" charset="0"/>
                        </a:rPr>
                        <a:t>Cichorium intybus</a:t>
                      </a:r>
                      <a:r>
                        <a:rPr lang="en-US" sz="1800">
                          <a:effectLst/>
                          <a:latin typeface="Times New Roman" panose="02020603050405020304" pitchFamily="18" charset="0"/>
                          <a:ea typeface="Calibri" panose="020F0502020204030204" pitchFamily="34" charset="0"/>
                          <a:cs typeface="Times New Roman" panose="02020603050405020304" pitchFamily="18" charset="0"/>
                        </a:rPr>
                        <a:t> 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40-120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ІІІ</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uk-UA" sz="1800" dirty="0" err="1">
                          <a:effectLst/>
                          <a:latin typeface="Times New Roman" panose="02020603050405020304" pitchFamily="18" charset="0"/>
                          <a:ea typeface="Calibri" panose="020F0502020204030204" pitchFamily="34" charset="0"/>
                          <a:cs typeface="Times New Roman" panose="02020603050405020304" pitchFamily="18" charset="0"/>
                        </a:rPr>
                        <a:t>blue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VI-ІХ</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3055764"/>
                  </a:ext>
                </a:extLst>
              </a:tr>
              <a:tr h="325582">
                <a:tc>
                  <a:txBody>
                    <a:bodyPr/>
                    <a:lstStyle/>
                    <a:p>
                      <a:pPr>
                        <a:lnSpc>
                          <a:spcPct val="107000"/>
                        </a:lnSpc>
                        <a:spcAft>
                          <a:spcPts val="0"/>
                        </a:spcAft>
                      </a:pPr>
                      <a:r>
                        <a:rPr lang="en-US" sz="1800" i="1">
                          <a:effectLst/>
                          <a:latin typeface="Times New Roman" panose="02020603050405020304" pitchFamily="18" charset="0"/>
                          <a:ea typeface="Calibri" panose="020F0502020204030204" pitchFamily="34" charset="0"/>
                          <a:cs typeface="Times New Roman" panose="02020603050405020304" pitchFamily="18" charset="0"/>
                        </a:rPr>
                        <a:t>Convolvulus arvensis </a:t>
                      </a:r>
                      <a:r>
                        <a:rPr lang="en-US" sz="1800">
                          <a:effectLst/>
                          <a:latin typeface="Times New Roman" panose="02020603050405020304" pitchFamily="18" charset="0"/>
                          <a:ea typeface="Calibri" panose="020F0502020204030204" pitchFamily="34" charset="0"/>
                          <a:cs typeface="Times New Roman" panose="02020603050405020304" pitchFamily="18" charset="0"/>
                        </a:rPr>
                        <a:t>L</a:t>
                      </a:r>
                      <a:r>
                        <a:rPr lang="en-US" sz="1800" i="1">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3-5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І</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uk-UA" sz="1800">
                          <a:effectLst/>
                          <a:latin typeface="Times New Roman" panose="02020603050405020304" pitchFamily="18" charset="0"/>
                          <a:ea typeface="Calibri" panose="020F0502020204030204" pitchFamily="34" charset="0"/>
                          <a:cs typeface="Times New Roman" panose="02020603050405020304" pitchFamily="18" charset="0"/>
                        </a:rPr>
                        <a:t>white, pink</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ІV-Х</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6248740"/>
                  </a:ext>
                </a:extLst>
              </a:tr>
              <a:tr h="325582">
                <a:tc>
                  <a:txBody>
                    <a:bodyPr/>
                    <a:lstStyle/>
                    <a:p>
                      <a:pPr>
                        <a:lnSpc>
                          <a:spcPct val="107000"/>
                        </a:lnSpc>
                        <a:spcAft>
                          <a:spcPts val="0"/>
                        </a:spcAft>
                      </a:pPr>
                      <a:r>
                        <a:rPr lang="en-US" sz="1800" i="1">
                          <a:effectLst/>
                          <a:latin typeface="Times New Roman" panose="02020603050405020304" pitchFamily="18" charset="0"/>
                          <a:ea typeface="Calibri" panose="020F0502020204030204" pitchFamily="34" charset="0"/>
                          <a:cs typeface="Times New Roman" panose="02020603050405020304" pitchFamily="18" charset="0"/>
                        </a:rPr>
                        <a:t>Echium vulgare </a:t>
                      </a:r>
                      <a:r>
                        <a:rPr lang="en-US" sz="1800">
                          <a:effectLst/>
                          <a:latin typeface="Times New Roman" panose="02020603050405020304" pitchFamily="18" charset="0"/>
                          <a:ea typeface="Calibri" panose="020F0502020204030204" pitchFamily="34" charset="0"/>
                          <a:cs typeface="Times New Roman" panose="02020603050405020304" pitchFamily="18" charset="0"/>
                        </a:rPr>
                        <a:t>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30-70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ІІІ</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uk-UA" sz="1800">
                          <a:effectLst/>
                          <a:latin typeface="Times New Roman" panose="02020603050405020304" pitchFamily="18" charset="0"/>
                          <a:ea typeface="Calibri" panose="020F0502020204030204" pitchFamily="34" charset="0"/>
                          <a:cs typeface="Times New Roman" panose="02020603050405020304" pitchFamily="18" charset="0"/>
                        </a:rPr>
                        <a:t>blue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VII-IX</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000205"/>
                  </a:ext>
                </a:extLst>
              </a:tr>
              <a:tr h="325582">
                <a:tc>
                  <a:txBody>
                    <a:bodyPr/>
                    <a:lstStyle/>
                    <a:p>
                      <a:pPr>
                        <a:lnSpc>
                          <a:spcPct val="107000"/>
                        </a:lnSpc>
                        <a:spcAft>
                          <a:spcPts val="0"/>
                        </a:spcAft>
                      </a:pPr>
                      <a:r>
                        <a:rPr lang="en-US" sz="1800" i="1">
                          <a:effectLst/>
                          <a:latin typeface="Times New Roman" panose="02020603050405020304" pitchFamily="18" charset="0"/>
                          <a:ea typeface="Calibri" panose="020F0502020204030204" pitchFamily="34" charset="0"/>
                          <a:cs typeface="Times New Roman" panose="02020603050405020304" pitchFamily="18" charset="0"/>
                        </a:rPr>
                        <a:t>Festuca rubra</a:t>
                      </a:r>
                      <a:r>
                        <a:rPr lang="en-US" sz="1800">
                          <a:effectLst/>
                          <a:latin typeface="Times New Roman" panose="02020603050405020304" pitchFamily="18" charset="0"/>
                          <a:ea typeface="Calibri" panose="020F0502020204030204" pitchFamily="34" charset="0"/>
                          <a:cs typeface="Times New Roman" panose="02020603050405020304" pitchFamily="18" charset="0"/>
                        </a:rPr>
                        <a:t> 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30-80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IIІ</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uk-UA" sz="1800">
                          <a:effectLst/>
                          <a:latin typeface="Times New Roman" panose="02020603050405020304" pitchFamily="18" charset="0"/>
                          <a:ea typeface="Calibri" panose="020F0502020204030204" pitchFamily="34" charset="0"/>
                          <a:cs typeface="Times New Roman" panose="02020603050405020304" pitchFamily="18" charset="0"/>
                        </a:rPr>
                        <a:t>green or pink-purple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V-VI</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3474686"/>
                  </a:ext>
                </a:extLst>
              </a:tr>
              <a:tr h="325582">
                <a:tc>
                  <a:txBody>
                    <a:bodyPr/>
                    <a:lstStyle/>
                    <a:p>
                      <a:pPr>
                        <a:lnSpc>
                          <a:spcPct val="107000"/>
                        </a:lnSpc>
                        <a:spcAft>
                          <a:spcPts val="0"/>
                        </a:spcAft>
                      </a:pPr>
                      <a:r>
                        <a:rPr lang="en-US" sz="1800" i="1">
                          <a:effectLst/>
                          <a:latin typeface="Times New Roman" panose="02020603050405020304" pitchFamily="18" charset="0"/>
                          <a:ea typeface="Calibri" panose="020F0502020204030204" pitchFamily="34" charset="0"/>
                          <a:cs typeface="Times New Roman" panose="02020603050405020304" pitchFamily="18" charset="0"/>
                        </a:rPr>
                        <a:t>Lotus corniculatus</a:t>
                      </a:r>
                      <a:r>
                        <a:rPr lang="en-US" sz="1800">
                          <a:effectLst/>
                          <a:latin typeface="Times New Roman" panose="02020603050405020304" pitchFamily="18" charset="0"/>
                          <a:ea typeface="Calibri" panose="020F0502020204030204" pitchFamily="34" charset="0"/>
                          <a:cs typeface="Times New Roman" panose="02020603050405020304" pitchFamily="18" charset="0"/>
                        </a:rPr>
                        <a:t> 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30-40-80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ІІ</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uk-UA" sz="1800">
                          <a:effectLst/>
                          <a:latin typeface="Times New Roman" panose="02020603050405020304" pitchFamily="18" charset="0"/>
                          <a:ea typeface="Calibri" panose="020F0502020204030204" pitchFamily="34" charset="0"/>
                          <a:cs typeface="Times New Roman" panose="02020603050405020304" pitchFamily="18" charset="0"/>
                        </a:rPr>
                        <a:t>yellow</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VI-VIII</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3903682"/>
                  </a:ext>
                </a:extLst>
              </a:tr>
              <a:tr h="325582">
                <a:tc>
                  <a:txBody>
                    <a:bodyPr/>
                    <a:lstStyle/>
                    <a:p>
                      <a:pPr>
                        <a:lnSpc>
                          <a:spcPct val="107000"/>
                        </a:lnSpc>
                        <a:spcAft>
                          <a:spcPts val="0"/>
                        </a:spcAft>
                      </a:pPr>
                      <a:r>
                        <a:rPr lang="en-US" sz="1800" i="1">
                          <a:effectLst/>
                          <a:latin typeface="Times New Roman" panose="02020603050405020304" pitchFamily="18" charset="0"/>
                          <a:ea typeface="Calibri" panose="020F0502020204030204" pitchFamily="34" charset="0"/>
                          <a:cs typeface="Times New Roman" panose="02020603050405020304" pitchFamily="18" charset="0"/>
                        </a:rPr>
                        <a:t>Medicago lupulina </a:t>
                      </a:r>
                      <a:r>
                        <a:rPr lang="en-US" sz="1800">
                          <a:effectLst/>
                          <a:latin typeface="Times New Roman" panose="02020603050405020304" pitchFamily="18" charset="0"/>
                          <a:ea typeface="Calibri" panose="020F0502020204030204" pitchFamily="34" charset="0"/>
                          <a:cs typeface="Times New Roman" panose="02020603050405020304" pitchFamily="18" charset="0"/>
                        </a:rPr>
                        <a:t>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10-50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ІІ</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uk-UA" sz="1800">
                          <a:effectLst/>
                          <a:latin typeface="Times New Roman" panose="02020603050405020304" pitchFamily="18" charset="0"/>
                          <a:ea typeface="Calibri" panose="020F0502020204030204" pitchFamily="34" charset="0"/>
                          <a:cs typeface="Times New Roman" panose="02020603050405020304" pitchFamily="18" charset="0"/>
                        </a:rPr>
                        <a:t>yellow</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2138486"/>
                  </a:ext>
                </a:extLst>
              </a:tr>
              <a:tr h="325582">
                <a:tc>
                  <a:txBody>
                    <a:bodyPr/>
                    <a:lstStyle/>
                    <a:p>
                      <a:pPr>
                        <a:lnSpc>
                          <a:spcPct val="107000"/>
                        </a:lnSpc>
                        <a:spcAft>
                          <a:spcPts val="0"/>
                        </a:spcAft>
                      </a:pPr>
                      <a:r>
                        <a:rPr lang="en-US" sz="1800" i="1">
                          <a:effectLst/>
                          <a:latin typeface="Times New Roman" panose="02020603050405020304" pitchFamily="18" charset="0"/>
                          <a:ea typeface="Calibri" panose="020F0502020204030204" pitchFamily="34" charset="0"/>
                          <a:cs typeface="Times New Roman" panose="02020603050405020304" pitchFamily="18" charset="0"/>
                        </a:rPr>
                        <a:t>Papaver rhoeas </a:t>
                      </a:r>
                      <a:r>
                        <a:rPr lang="en-US" sz="1800">
                          <a:effectLst/>
                          <a:latin typeface="Times New Roman" panose="02020603050405020304" pitchFamily="18" charset="0"/>
                          <a:ea typeface="Calibri" panose="020F0502020204030204" pitchFamily="34" charset="0"/>
                          <a:cs typeface="Times New Roman" panose="02020603050405020304" pitchFamily="18" charset="0"/>
                        </a:rPr>
                        <a:t>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25-80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ІІ</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uk-UA" sz="1800">
                          <a:effectLst/>
                          <a:latin typeface="Times New Roman" panose="02020603050405020304" pitchFamily="18" charset="0"/>
                          <a:ea typeface="Calibri" panose="020F0502020204030204" pitchFamily="34" charset="0"/>
                          <a:cs typeface="Times New Roman" panose="02020603050405020304" pitchFamily="18" charset="0"/>
                        </a:rPr>
                        <a:t>bright red</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VI-VIII</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2520499"/>
                  </a:ext>
                </a:extLst>
              </a:tr>
              <a:tr h="325582">
                <a:tc>
                  <a:txBody>
                    <a:bodyPr/>
                    <a:lstStyle/>
                    <a:p>
                      <a:pPr>
                        <a:lnSpc>
                          <a:spcPct val="107000"/>
                        </a:lnSpc>
                        <a:spcAft>
                          <a:spcPts val="0"/>
                        </a:spcAft>
                      </a:pPr>
                      <a:r>
                        <a:rPr lang="en-US" sz="1800" i="1">
                          <a:effectLst/>
                          <a:latin typeface="Times New Roman" panose="02020603050405020304" pitchFamily="18" charset="0"/>
                          <a:ea typeface="Calibri" panose="020F0502020204030204" pitchFamily="34" charset="0"/>
                          <a:cs typeface="Times New Roman" panose="02020603050405020304" pitchFamily="18" charset="0"/>
                        </a:rPr>
                        <a:t>Plantago lanceolate </a:t>
                      </a:r>
                      <a:r>
                        <a:rPr lang="en-US" sz="1800">
                          <a:effectLst/>
                          <a:latin typeface="Times New Roman" panose="02020603050405020304" pitchFamily="18" charset="0"/>
                          <a:ea typeface="Calibri" panose="020F0502020204030204" pitchFamily="34" charset="0"/>
                          <a:cs typeface="Times New Roman" panose="02020603050405020304" pitchFamily="18" charset="0"/>
                        </a:rPr>
                        <a:t>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40-50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І</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uk-UA" sz="1800">
                          <a:effectLst/>
                          <a:latin typeface="Times New Roman" panose="02020603050405020304" pitchFamily="18" charset="0"/>
                          <a:ea typeface="Calibri" panose="020F0502020204030204" pitchFamily="34" charset="0"/>
                          <a:cs typeface="Times New Roman" panose="02020603050405020304" pitchFamily="18" charset="0"/>
                        </a:rPr>
                        <a:t>pale brown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VII-IX</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6148469"/>
                  </a:ext>
                </a:extLst>
              </a:tr>
              <a:tr h="325582">
                <a:tc>
                  <a:txBody>
                    <a:bodyPr/>
                    <a:lstStyle/>
                    <a:p>
                      <a:pPr>
                        <a:lnSpc>
                          <a:spcPct val="107000"/>
                        </a:lnSpc>
                        <a:spcAft>
                          <a:spcPts val="0"/>
                        </a:spcAft>
                      </a:pPr>
                      <a:r>
                        <a:rPr lang="en-US" sz="1800" i="1">
                          <a:effectLst/>
                          <a:latin typeface="Times New Roman" panose="02020603050405020304" pitchFamily="18" charset="0"/>
                          <a:ea typeface="Calibri" panose="020F0502020204030204" pitchFamily="34" charset="0"/>
                          <a:cs typeface="Times New Roman" panose="02020603050405020304" pitchFamily="18" charset="0"/>
                        </a:rPr>
                        <a:t>Poa trivialis </a:t>
                      </a:r>
                      <a:r>
                        <a:rPr lang="en-US" sz="1800">
                          <a:effectLst/>
                          <a:latin typeface="Times New Roman" panose="02020603050405020304" pitchFamily="18" charset="0"/>
                          <a:ea typeface="Calibri" panose="020F0502020204030204" pitchFamily="34" charset="0"/>
                          <a:cs typeface="Times New Roman" panose="02020603050405020304" pitchFamily="18" charset="0"/>
                        </a:rPr>
                        <a:t>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20-100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ІІІ</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uk-UA" sz="1800">
                          <a:effectLst/>
                          <a:latin typeface="Times New Roman" panose="02020603050405020304" pitchFamily="18" charset="0"/>
                          <a:ea typeface="Calibri" panose="020F0502020204030204" pitchFamily="34" charset="0"/>
                          <a:cs typeface="Times New Roman" panose="02020603050405020304" pitchFamily="18" charset="0"/>
                        </a:rPr>
                        <a:t>green-yellow</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 VI</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911691"/>
                  </a:ext>
                </a:extLst>
              </a:tr>
              <a:tr h="325582">
                <a:tc>
                  <a:txBody>
                    <a:bodyPr/>
                    <a:lstStyle/>
                    <a:p>
                      <a:pPr>
                        <a:lnSpc>
                          <a:spcPct val="107000"/>
                        </a:lnSpc>
                        <a:spcAft>
                          <a:spcPts val="0"/>
                        </a:spcAft>
                      </a:pPr>
                      <a:r>
                        <a:rPr lang="en-US" sz="1800" i="1">
                          <a:effectLst/>
                          <a:latin typeface="Times New Roman" panose="02020603050405020304" pitchFamily="18" charset="0"/>
                          <a:ea typeface="Calibri" panose="020F0502020204030204" pitchFamily="34" charset="0"/>
                          <a:cs typeface="Times New Roman" panose="02020603050405020304" pitchFamily="18" charset="0"/>
                        </a:rPr>
                        <a:t>Poa pratensis </a:t>
                      </a:r>
                      <a:r>
                        <a:rPr lang="en-US" sz="1800">
                          <a:effectLst/>
                          <a:latin typeface="Times New Roman" panose="02020603050405020304" pitchFamily="18" charset="0"/>
                          <a:ea typeface="Calibri" panose="020F0502020204030204" pitchFamily="34" charset="0"/>
                          <a:cs typeface="Times New Roman" panose="02020603050405020304" pitchFamily="18" charset="0"/>
                        </a:rPr>
                        <a:t>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20-80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ІІІ</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uk-UA" sz="1800">
                          <a:effectLst/>
                          <a:latin typeface="Times New Roman" panose="02020603050405020304" pitchFamily="18" charset="0"/>
                          <a:ea typeface="Calibri" panose="020F0502020204030204" pitchFamily="34" charset="0"/>
                          <a:cs typeface="Times New Roman" panose="02020603050405020304" pitchFamily="18" charset="0"/>
                        </a:rPr>
                        <a:t>salad-yellow</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 VI</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2472816"/>
                  </a:ext>
                </a:extLst>
              </a:tr>
              <a:tr h="325582">
                <a:tc>
                  <a:txBody>
                    <a:bodyPr/>
                    <a:lstStyle/>
                    <a:p>
                      <a:pPr>
                        <a:lnSpc>
                          <a:spcPct val="107000"/>
                        </a:lnSpc>
                        <a:spcAft>
                          <a:spcPts val="0"/>
                        </a:spcAft>
                      </a:pPr>
                      <a:r>
                        <a:rPr lang="en-US" sz="1800" i="1">
                          <a:effectLst/>
                          <a:latin typeface="Times New Roman" panose="02020603050405020304" pitchFamily="18" charset="0"/>
                          <a:ea typeface="Calibri" panose="020F0502020204030204" pitchFamily="34" charset="0"/>
                          <a:cs typeface="Times New Roman" panose="02020603050405020304" pitchFamily="18" charset="0"/>
                        </a:rPr>
                        <a:t>Poa annua </a:t>
                      </a:r>
                      <a:r>
                        <a:rPr lang="en-US" sz="1800">
                          <a:effectLst/>
                          <a:latin typeface="Times New Roman" panose="02020603050405020304" pitchFamily="18" charset="0"/>
                          <a:ea typeface="Calibri" panose="020F0502020204030204" pitchFamily="34" charset="0"/>
                          <a:cs typeface="Times New Roman" panose="02020603050405020304" pitchFamily="18" charset="0"/>
                        </a:rPr>
                        <a:t>L.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5-35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І</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uk-UA" sz="1800">
                          <a:effectLst/>
                          <a:latin typeface="Times New Roman" panose="02020603050405020304" pitchFamily="18" charset="0"/>
                          <a:ea typeface="Calibri" panose="020F0502020204030204" pitchFamily="34" charset="0"/>
                          <a:cs typeface="Times New Roman" panose="02020603050405020304" pitchFamily="18" charset="0"/>
                        </a:rPr>
                        <a:t>pale green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VI-ІX</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2858205"/>
                  </a:ext>
                </a:extLst>
              </a:tr>
              <a:tr h="325582">
                <a:tc>
                  <a:txBody>
                    <a:bodyPr/>
                    <a:lstStyle/>
                    <a:p>
                      <a:pPr>
                        <a:lnSpc>
                          <a:spcPct val="107000"/>
                        </a:lnSpc>
                        <a:spcAft>
                          <a:spcPts val="0"/>
                        </a:spcAft>
                      </a:pPr>
                      <a:r>
                        <a:rPr lang="en-US" sz="1800" i="1">
                          <a:effectLst/>
                          <a:latin typeface="Times New Roman" panose="02020603050405020304" pitchFamily="18" charset="0"/>
                          <a:ea typeface="Calibri" panose="020F0502020204030204" pitchFamily="34" charset="0"/>
                          <a:cs typeface="Times New Roman" panose="02020603050405020304" pitchFamily="18" charset="0"/>
                        </a:rPr>
                        <a:t>Trifolium medium </a:t>
                      </a:r>
                      <a:r>
                        <a:rPr lang="en-US" sz="1800">
                          <a:effectLst/>
                          <a:latin typeface="Times New Roman" panose="02020603050405020304" pitchFamily="18" charset="0"/>
                          <a:ea typeface="Calibri" panose="020F0502020204030204" pitchFamily="34" charset="0"/>
                          <a:cs typeface="Times New Roman" panose="02020603050405020304" pitchFamily="18" charset="0"/>
                        </a:rPr>
                        <a:t>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20-50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a:effectLst/>
                          <a:latin typeface="Times New Roman" panose="02020603050405020304" pitchFamily="18" charset="0"/>
                          <a:ea typeface="Calibri" panose="020F0502020204030204" pitchFamily="34" charset="0"/>
                          <a:cs typeface="Times New Roman" panose="02020603050405020304" pitchFamily="18" charset="0"/>
                        </a:rPr>
                        <a:t>ІІ</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uk-UA" sz="1800">
                          <a:effectLst/>
                          <a:latin typeface="Times New Roman" panose="02020603050405020304" pitchFamily="18" charset="0"/>
                          <a:ea typeface="Calibri" panose="020F0502020204030204" pitchFamily="34" charset="0"/>
                          <a:cs typeface="Times New Roman" panose="02020603050405020304" pitchFamily="18" charset="0"/>
                        </a:rPr>
                        <a:t>bright red</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V-VI</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253"/>
                  </a:ext>
                </a:extLst>
              </a:tr>
            </a:tbl>
          </a:graphicData>
        </a:graphic>
      </p:graphicFrame>
      <p:sp>
        <p:nvSpPr>
          <p:cNvPr id="5" name="Прямоугольник 4"/>
          <p:cNvSpPr/>
          <p:nvPr/>
        </p:nvSpPr>
        <p:spPr>
          <a:xfrm>
            <a:off x="2382981" y="454107"/>
            <a:ext cx="6096000" cy="685059"/>
          </a:xfrm>
          <a:prstGeom prst="rect">
            <a:avLst/>
          </a:prstGeom>
        </p:spPr>
        <p:txBody>
          <a:bodyPr>
            <a:spAutoFit/>
          </a:bodyPr>
          <a:lstStyle/>
          <a:p>
            <a:pPr indent="450215" algn="ctr">
              <a:lnSpc>
                <a:spcPct val="107000"/>
              </a:lnSpc>
              <a:spcAft>
                <a:spcPts val="0"/>
              </a:spcAft>
            </a:pPr>
            <a:r>
              <a:rPr lang="en-US" b="1" dirty="0">
                <a:latin typeface="Times New Roman" panose="02020603050405020304" pitchFamily="18" charset="0"/>
                <a:ea typeface="Calibri" panose="020F0502020204030204" pitchFamily="34" charset="0"/>
                <a:cs typeface="Times New Roman" panose="02020603050405020304" pitchFamily="18" charset="0"/>
              </a:rPr>
              <a:t>Table 1. Taxonomic composition of herbaceous plants on the test plot with ornamental grasses in </a:t>
            </a:r>
            <a:r>
              <a:rPr lang="en-US" b="1" dirty="0" err="1">
                <a:latin typeface="Times New Roman" panose="02020603050405020304" pitchFamily="18" charset="0"/>
                <a:ea typeface="Calibri" panose="020F0502020204030204" pitchFamily="34" charset="0"/>
                <a:cs typeface="Times New Roman" panose="02020603050405020304" pitchFamily="18" charset="0"/>
              </a:rPr>
              <a:t>Bila</a:t>
            </a:r>
            <a:r>
              <a:rPr lang="en-US" b="1" dirty="0">
                <a:latin typeface="Times New Roman" panose="02020603050405020304" pitchFamily="18" charset="0"/>
                <a:ea typeface="Calibri" panose="020F0502020204030204" pitchFamily="34" charset="0"/>
                <a:cs typeface="Times New Roman" panose="02020603050405020304" pitchFamily="18" charset="0"/>
              </a:rPr>
              <a:t> </a:t>
            </a:r>
            <a:r>
              <a:rPr lang="en-US" b="1" dirty="0" err="1">
                <a:latin typeface="Times New Roman" panose="02020603050405020304" pitchFamily="18" charset="0"/>
                <a:ea typeface="Calibri" panose="020F0502020204030204" pitchFamily="34" charset="0"/>
                <a:cs typeface="Times New Roman" panose="02020603050405020304" pitchFamily="18" charset="0"/>
              </a:rPr>
              <a:t>Tserkva</a:t>
            </a:r>
            <a:r>
              <a:rPr lang="en-US" b="1" dirty="0">
                <a:latin typeface="Times New Roman" panose="02020603050405020304" pitchFamily="18" charset="0"/>
                <a:ea typeface="Calibri" panose="020F0502020204030204" pitchFamily="34" charset="0"/>
                <a:cs typeface="Times New Roman" panose="02020603050405020304" pitchFamily="18" charset="0"/>
              </a:rPr>
              <a: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p:cNvSpPr txBox="1"/>
          <p:nvPr/>
        </p:nvSpPr>
        <p:spPr>
          <a:xfrm>
            <a:off x="11430000" y="166254"/>
            <a:ext cx="428322" cy="369332"/>
          </a:xfrm>
          <a:prstGeom prst="rect">
            <a:avLst/>
          </a:prstGeom>
          <a:noFill/>
        </p:spPr>
        <p:txBody>
          <a:bodyPr wrap="none" rtlCol="0">
            <a:spAutoFit/>
          </a:bodyPr>
          <a:lstStyle/>
          <a:p>
            <a:r>
              <a:rPr lang="en-US" dirty="0" smtClean="0"/>
              <a:t>17</a:t>
            </a:r>
            <a:endParaRPr lang="en-US" dirty="0"/>
          </a:p>
        </p:txBody>
      </p:sp>
    </p:spTree>
    <p:extLst>
      <p:ext uri="{BB962C8B-B14F-4D97-AF65-F5344CB8AC3E}">
        <p14:creationId xmlns:p14="http://schemas.microsoft.com/office/powerpoint/2010/main" val="28625807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6256" y="1887716"/>
            <a:ext cx="9656617" cy="2949525"/>
          </a:xfrm>
          <a:prstGeom prst="rect">
            <a:avLst/>
          </a:prstGeom>
        </p:spPr>
        <p:txBody>
          <a:bodyPr wrap="square">
            <a:spAutoFit/>
          </a:bodyPr>
          <a:lstStyle/>
          <a:p>
            <a:pPr indent="450215" algn="just">
              <a:lnSpc>
                <a:spcPct val="150000"/>
              </a:lnSpc>
              <a:spcAft>
                <a:spcPts val="0"/>
              </a:spcAft>
            </a:pPr>
            <a:r>
              <a:rPr lang="en-US" dirty="0">
                <a:latin typeface="Arial" panose="020B0604020202020204" pitchFamily="34" charset="0"/>
                <a:ea typeface="Calibri" panose="020F0502020204030204" pitchFamily="34" charset="0"/>
                <a:cs typeface="Arial" panose="020B0604020202020204" pitchFamily="34" charset="0"/>
              </a:rPr>
              <a:t>Thus, on the trial plot, we identified 14 species of native plants, 10% of which belong to the </a:t>
            </a:r>
            <a:r>
              <a:rPr lang="en-US" i="1" dirty="0" err="1">
                <a:latin typeface="Arial" panose="020B0604020202020204" pitchFamily="34" charset="0"/>
                <a:ea typeface="Calibri" panose="020F0502020204030204" pitchFamily="34" charset="0"/>
                <a:cs typeface="Arial" panose="020B0604020202020204" pitchFamily="34" charset="0"/>
              </a:rPr>
              <a:t>Poaceae</a:t>
            </a:r>
            <a:r>
              <a:rPr lang="en-US" i="1" dirty="0">
                <a:latin typeface="Arial" panose="020B0604020202020204" pitchFamily="34" charset="0"/>
                <a:ea typeface="Calibri" panose="020F0502020204030204" pitchFamily="34" charset="0"/>
                <a:cs typeface="Arial" panose="020B0604020202020204" pitchFamily="34" charset="0"/>
              </a:rPr>
              <a:t> </a:t>
            </a:r>
            <a:r>
              <a:rPr lang="en-US" dirty="0">
                <a:latin typeface="Arial" panose="020B0604020202020204" pitchFamily="34" charset="0"/>
                <a:ea typeface="Calibri" panose="020F0502020204030204" pitchFamily="34" charset="0"/>
                <a:cs typeface="Arial" panose="020B0604020202020204" pitchFamily="34" charset="0"/>
              </a:rPr>
              <a:t>family. If we do not pay particular attention to weeding, this flowering meadow will develop naturally: wild species will migrate, and the strongest species from the seed mixture will begin to </a:t>
            </a:r>
            <a:r>
              <a:rPr lang="en-US" dirty="0" smtClean="0">
                <a:latin typeface="Arial" panose="020B0604020202020204" pitchFamily="34" charset="0"/>
                <a:ea typeface="Calibri" panose="020F0502020204030204" pitchFamily="34" charset="0"/>
                <a:cs typeface="Arial" panose="020B0604020202020204" pitchFamily="34" charset="0"/>
              </a:rPr>
              <a:t>dominate </a:t>
            </a:r>
            <a:r>
              <a:rPr lang="en-US" dirty="0">
                <a:latin typeface="Arial" panose="020B0604020202020204" pitchFamily="34" charset="0"/>
                <a:ea typeface="Calibri" panose="020F0502020204030204" pitchFamily="34" charset="0"/>
                <a:cs typeface="Arial" panose="020B0604020202020204" pitchFamily="34" charset="0"/>
              </a:rPr>
              <a:t>over the weaker ones. However, the lifespan of these "meadows" can be extended if we control natural competition and spread through regular weeding. When selecting plants from ornamental grasses, it's important to avoid using invasive </a:t>
            </a:r>
            <a:r>
              <a:rPr lang="en-US" dirty="0" smtClean="0">
                <a:latin typeface="Arial" panose="020B0604020202020204" pitchFamily="34" charset="0"/>
                <a:ea typeface="Calibri" panose="020F0502020204030204" pitchFamily="34" charset="0"/>
                <a:cs typeface="Arial" panose="020B0604020202020204" pitchFamily="34" charset="0"/>
              </a:rPr>
              <a:t>species.</a:t>
            </a:r>
          </a:p>
        </p:txBody>
      </p:sp>
      <p:sp>
        <p:nvSpPr>
          <p:cNvPr id="5" name="TextBox 4"/>
          <p:cNvSpPr txBox="1"/>
          <p:nvPr/>
        </p:nvSpPr>
        <p:spPr>
          <a:xfrm>
            <a:off x="11430000" y="166254"/>
            <a:ext cx="428322" cy="369332"/>
          </a:xfrm>
          <a:prstGeom prst="rect">
            <a:avLst/>
          </a:prstGeom>
          <a:noFill/>
        </p:spPr>
        <p:txBody>
          <a:bodyPr wrap="none" rtlCol="0">
            <a:spAutoFit/>
          </a:bodyPr>
          <a:lstStyle/>
          <a:p>
            <a:r>
              <a:rPr lang="en-US" dirty="0" smtClean="0"/>
              <a:t>18</a:t>
            </a:r>
            <a:endParaRPr lang="en-US" dirty="0"/>
          </a:p>
        </p:txBody>
      </p:sp>
    </p:spTree>
    <p:extLst>
      <p:ext uri="{BB962C8B-B14F-4D97-AF65-F5344CB8AC3E}">
        <p14:creationId xmlns:p14="http://schemas.microsoft.com/office/powerpoint/2010/main" val="1705131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81527" y="280425"/>
            <a:ext cx="6379159" cy="4252772"/>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9997" y="183469"/>
            <a:ext cx="4446684" cy="4446684"/>
          </a:xfrm>
          <a:prstGeom prst="rect">
            <a:avLst/>
          </a:prstGeom>
        </p:spPr>
      </p:pic>
      <p:sp>
        <p:nvSpPr>
          <p:cNvPr id="5" name="TextBox 4"/>
          <p:cNvSpPr txBox="1"/>
          <p:nvPr/>
        </p:nvSpPr>
        <p:spPr>
          <a:xfrm>
            <a:off x="11745532" y="399245"/>
            <a:ext cx="428322" cy="369332"/>
          </a:xfrm>
          <a:prstGeom prst="rect">
            <a:avLst/>
          </a:prstGeom>
          <a:noFill/>
        </p:spPr>
        <p:txBody>
          <a:bodyPr wrap="none" rtlCol="0">
            <a:spAutoFit/>
          </a:bodyPr>
          <a:lstStyle/>
          <a:p>
            <a:r>
              <a:rPr lang="en-US" dirty="0" smtClean="0"/>
              <a:t>19</a:t>
            </a:r>
            <a:endParaRPr lang="ru-RU" dirty="0"/>
          </a:p>
        </p:txBody>
      </p:sp>
      <p:sp>
        <p:nvSpPr>
          <p:cNvPr id="6" name="Прямоугольник 5"/>
          <p:cNvSpPr/>
          <p:nvPr/>
        </p:nvSpPr>
        <p:spPr>
          <a:xfrm>
            <a:off x="142065" y="4824190"/>
            <a:ext cx="11537203" cy="1754326"/>
          </a:xfrm>
          <a:prstGeom prst="rect">
            <a:avLst/>
          </a:prstGeom>
        </p:spPr>
        <p:txBody>
          <a:bodyPr wrap="square">
            <a:spAutoFit/>
          </a:bodyPr>
          <a:lstStyle/>
          <a:p>
            <a:pPr indent="450215" algn="just">
              <a:lnSpc>
                <a:spcPct val="150000"/>
              </a:lnSpc>
              <a:spcAft>
                <a:spcPts val="0"/>
              </a:spcAft>
            </a:pPr>
            <a:r>
              <a:rPr lang="en-US" dirty="0" smtClean="0">
                <a:latin typeface="Arial" panose="020B0604020202020204" pitchFamily="34" charset="0"/>
                <a:ea typeface="Calibri" panose="020F0502020204030204" pitchFamily="34" charset="0"/>
                <a:cs typeface="Arial" panose="020B0604020202020204" pitchFamily="34" charset="0"/>
              </a:rPr>
              <a:t>The advantage of medium-height plantings is the result of a compromise between the increased aesthetic value of taller, more natural vegetation, which holds significant importance for biodiversity, and concerns that high vegetation might appear "unkempt," showing signs of neglect and potentially becoming a fire safety issue in the latter half of the year – during autumn.</a:t>
            </a:r>
            <a:endParaRPr lang="en-US"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4027507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7817" y="1028527"/>
            <a:ext cx="9809019" cy="4708981"/>
          </a:xfrm>
          <a:prstGeom prst="rect">
            <a:avLst/>
          </a:prstGeom>
        </p:spPr>
        <p:txBody>
          <a:bodyPr wrap="square">
            <a:spAutoFit/>
          </a:bodyPr>
          <a:lstStyle/>
          <a:p>
            <a:pPr indent="450215" algn="just">
              <a:lnSpc>
                <a:spcPct val="150000"/>
              </a:lnSpc>
              <a:spcAft>
                <a:spcPts val="0"/>
              </a:spcAft>
            </a:pPr>
            <a:r>
              <a:rPr lang="en-US" sz="2000" dirty="0">
                <a:latin typeface="Times New Roman" panose="02020603050405020304" pitchFamily="18" charset="0"/>
                <a:ea typeface="Calibri" panose="020F0502020204030204" pitchFamily="34" charset="0"/>
                <a:cs typeface="Times New Roman" panose="02020603050405020304" pitchFamily="18" charset="0"/>
              </a:rPr>
              <a:t>Global trends are focused on the maximum reproduction of natural landscapes within cities through the planting of native plant species. According to S. </a:t>
            </a:r>
            <a:r>
              <a:rPr lang="en-US" sz="2000" dirty="0" err="1">
                <a:latin typeface="Times New Roman" panose="02020603050405020304" pitchFamily="18" charset="0"/>
                <a:ea typeface="Calibri" panose="020F0502020204030204" pitchFamily="34" charset="0"/>
                <a:cs typeface="Times New Roman" panose="02020603050405020304" pitchFamily="18" charset="0"/>
              </a:rPr>
              <a:t>Polomanyi</a:t>
            </a:r>
            <a:r>
              <a:rPr lang="en-US" sz="2000" dirty="0">
                <a:latin typeface="Times New Roman" panose="02020603050405020304" pitchFamily="18" charset="0"/>
                <a:ea typeface="Calibri" panose="020F0502020204030204" pitchFamily="34" charset="0"/>
                <a:cs typeface="Times New Roman" panose="02020603050405020304" pitchFamily="18" charset="0"/>
              </a:rPr>
              <a:t> (2020), among the primary challenges faced by nearly every modern city in the coming decades will be the ability to survive during climate catastrophes and withstand competition in the struggle for urban comfort. Adapting urbanized systems to the challenges of nature will be aided by resilient landscapes and nature-oriented solutions (</a:t>
            </a:r>
            <a:r>
              <a:rPr lang="en-US" sz="2000" dirty="0" err="1">
                <a:latin typeface="Times New Roman" panose="02020603050405020304" pitchFamily="18" charset="0"/>
                <a:ea typeface="Calibri" panose="020F0502020204030204" pitchFamily="34" charset="0"/>
                <a:cs typeface="Times New Roman" panose="02020603050405020304" pitchFamily="18" charset="0"/>
              </a:rPr>
              <a:t>Riabyka</a:t>
            </a:r>
            <a:r>
              <a:rPr lang="en-US" sz="2000" dirty="0">
                <a:latin typeface="Times New Roman" panose="02020603050405020304" pitchFamily="18" charset="0"/>
                <a:ea typeface="Calibri" panose="020F0502020204030204" pitchFamily="34" charset="0"/>
                <a:cs typeface="Times New Roman" panose="02020603050405020304" pitchFamily="18" charset="0"/>
              </a:rPr>
              <a:t>, et al, 2021; </a:t>
            </a:r>
            <a:r>
              <a:rPr lang="en-US" sz="2000" dirty="0" err="1" smtClean="0">
                <a:latin typeface="Times New Roman" panose="02020603050405020304" pitchFamily="18" charset="0"/>
                <a:ea typeface="Calibri" panose="020F0502020204030204" pitchFamily="34" charset="0"/>
                <a:cs typeface="Times New Roman" panose="02020603050405020304" pitchFamily="18" charset="0"/>
              </a:rPr>
              <a:t>Ishchuk</a:t>
            </a:r>
            <a:r>
              <a:rPr lang="en-US" sz="2000" dirty="0">
                <a:latin typeface="Times New Roman" panose="02020603050405020304" pitchFamily="18" charset="0"/>
                <a:ea typeface="Calibri" panose="020F0502020204030204" pitchFamily="34" charset="0"/>
                <a:cs typeface="Times New Roman" panose="02020603050405020304" pitchFamily="18" charset="0"/>
              </a:rPr>
              <a:t>, &amp; </a:t>
            </a:r>
            <a:r>
              <a:rPr lang="en-US" sz="2000" dirty="0" err="1" smtClean="0">
                <a:latin typeface="Times New Roman" panose="02020603050405020304" pitchFamily="18" charset="0"/>
                <a:ea typeface="Calibri" panose="020F0502020204030204" pitchFamily="34" charset="0"/>
                <a:cs typeface="Times New Roman" panose="02020603050405020304" pitchFamily="18" charset="0"/>
              </a:rPr>
              <a:t>Ishchuk</a:t>
            </a:r>
            <a:r>
              <a:rPr lang="en-US" sz="2000" dirty="0">
                <a:latin typeface="Times New Roman" panose="02020603050405020304" pitchFamily="18" charset="0"/>
                <a:ea typeface="Calibri" panose="020F0502020204030204" pitchFamily="34" charset="0"/>
                <a:cs typeface="Times New Roman" panose="02020603050405020304" pitchFamily="18" charset="0"/>
              </a:rPr>
              <a:t>, 2022). One of the directions for bringing urban ecosystems closer to sustainable natural landscapes is the replacement of lawns with ornamental grasses of native species that are most resistant to biotic and abiotic factors of the urban environment (Pol', 2021; </a:t>
            </a:r>
            <a:r>
              <a:rPr lang="en-US" sz="2000" dirty="0" err="1" smtClean="0">
                <a:latin typeface="Times New Roman" panose="02020603050405020304" pitchFamily="18" charset="0"/>
                <a:ea typeface="Calibri" panose="020F0502020204030204" pitchFamily="34" charset="0"/>
                <a:cs typeface="Times New Roman" panose="02020603050405020304" pitchFamily="18" charset="0"/>
              </a:rPr>
              <a:t>Ishchuk</a:t>
            </a:r>
            <a:r>
              <a:rPr lang="en-US" sz="2000" dirty="0">
                <a:latin typeface="Times New Roman" panose="02020603050405020304" pitchFamily="18" charset="0"/>
                <a:ea typeface="Calibri" panose="020F0502020204030204" pitchFamily="34" charset="0"/>
                <a:cs typeface="Times New Roman" panose="02020603050405020304" pitchFamily="18" charset="0"/>
              </a:rPr>
              <a:t>, &amp; </a:t>
            </a:r>
            <a:r>
              <a:rPr lang="en-US" sz="2000" dirty="0" err="1" smtClean="0">
                <a:latin typeface="Times New Roman" panose="02020603050405020304" pitchFamily="18" charset="0"/>
                <a:ea typeface="Calibri" panose="020F0502020204030204" pitchFamily="34" charset="0"/>
                <a:cs typeface="Times New Roman" panose="02020603050405020304" pitchFamily="18" charset="0"/>
              </a:rPr>
              <a:t>Ishchuk</a:t>
            </a:r>
            <a:r>
              <a:rPr lang="en-US" sz="2000" dirty="0">
                <a:latin typeface="Times New Roman" panose="02020603050405020304" pitchFamily="18" charset="0"/>
                <a:ea typeface="Calibri" panose="020F0502020204030204" pitchFamily="34" charset="0"/>
                <a:cs typeface="Times New Roman" panose="02020603050405020304" pitchFamily="18" charset="0"/>
              </a:rPr>
              <a:t>, 2021; </a:t>
            </a:r>
            <a:r>
              <a:rPr lang="en-US" sz="2000" dirty="0" err="1">
                <a:latin typeface="Times New Roman" panose="02020603050405020304" pitchFamily="18" charset="0"/>
                <a:ea typeface="Calibri" panose="020F0502020204030204" pitchFamily="34" charset="0"/>
                <a:cs typeface="Times New Roman" panose="02020603050405020304" pitchFamily="18" charset="0"/>
              </a:rPr>
              <a:t>Ishchuk</a:t>
            </a:r>
            <a:r>
              <a:rPr lang="en-US" sz="2000" dirty="0">
                <a:latin typeface="Times New Roman" panose="02020603050405020304" pitchFamily="18" charset="0"/>
                <a:ea typeface="Calibri" panose="020F0502020204030204" pitchFamily="34" charset="0"/>
                <a:cs typeface="Times New Roman" panose="02020603050405020304" pitchFamily="18" charset="0"/>
              </a:rPr>
              <a:t>, et al. 2022).</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p:cNvSpPr txBox="1"/>
          <p:nvPr/>
        </p:nvSpPr>
        <p:spPr>
          <a:xfrm>
            <a:off x="11430000" y="166254"/>
            <a:ext cx="306494" cy="369332"/>
          </a:xfrm>
          <a:prstGeom prst="rect">
            <a:avLst/>
          </a:prstGeom>
          <a:noFill/>
        </p:spPr>
        <p:txBody>
          <a:bodyPr wrap="none" rtlCol="0">
            <a:spAutoFit/>
          </a:bodyPr>
          <a:lstStyle/>
          <a:p>
            <a:r>
              <a:rPr lang="en-US" dirty="0" smtClean="0"/>
              <a:t>2</a:t>
            </a:r>
            <a:endParaRPr lang="en-US" dirty="0"/>
          </a:p>
        </p:txBody>
      </p:sp>
    </p:spTree>
    <p:extLst>
      <p:ext uri="{BB962C8B-B14F-4D97-AF65-F5344CB8AC3E}">
        <p14:creationId xmlns:p14="http://schemas.microsoft.com/office/powerpoint/2010/main" val="11007887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90946" y="432482"/>
            <a:ext cx="9809018" cy="5216813"/>
          </a:xfrm>
          <a:prstGeom prst="rect">
            <a:avLst/>
          </a:prstGeom>
        </p:spPr>
        <p:txBody>
          <a:bodyPr wrap="square">
            <a:spAutoFit/>
          </a:bodyPr>
          <a:lstStyle/>
          <a:p>
            <a:pPr indent="457200" algn="ctr">
              <a:lnSpc>
                <a:spcPct val="150000"/>
              </a:lnSpc>
              <a:spcAft>
                <a:spcPts val="0"/>
              </a:spcAft>
            </a:pPr>
            <a:r>
              <a:rPr lang="en-US" b="1" dirty="0" smtClean="0">
                <a:effectLst/>
                <a:latin typeface="Arial" panose="020B0604020202020204" pitchFamily="34" charset="0"/>
                <a:ea typeface="Calibri" panose="020F0502020204030204" pitchFamily="34" charset="0"/>
                <a:cs typeface="Arial" panose="020B0604020202020204" pitchFamily="34" charset="0"/>
              </a:rPr>
              <a:t>CONCLUSIONS</a:t>
            </a:r>
            <a:r>
              <a:rPr lang="en-US" b="1" dirty="0">
                <a:latin typeface="Arial" panose="020B0604020202020204" pitchFamily="34" charset="0"/>
                <a:ea typeface="Calibri" panose="020F0502020204030204" pitchFamily="34" charset="0"/>
                <a:cs typeface="Arial" panose="020B0604020202020204" pitchFamily="34" charset="0"/>
              </a:rPr>
              <a:t> </a:t>
            </a:r>
            <a:endParaRPr lang="en-US" dirty="0" smtClean="0">
              <a:effectLst/>
              <a:latin typeface="Arial" panose="020B0604020202020204" pitchFamily="34" charset="0"/>
              <a:ea typeface="Calibri" panose="020F0502020204030204" pitchFamily="34" charset="0"/>
              <a:cs typeface="Arial" panose="020B0604020202020204" pitchFamily="34" charset="0"/>
            </a:endParaRPr>
          </a:p>
          <a:p>
            <a:endParaRPr lang="en-US" dirty="0">
              <a:latin typeface="Arial" panose="020B0604020202020204" pitchFamily="34" charset="0"/>
              <a:ea typeface="Calibri" panose="020F0502020204030204" pitchFamily="34" charset="0"/>
              <a:cs typeface="Arial" panose="020B0604020202020204" pitchFamily="34" charset="0"/>
            </a:endParaRPr>
          </a:p>
          <a:p>
            <a:r>
              <a:rPr lang="en-US" sz="2400" dirty="0" smtClean="0">
                <a:latin typeface="Arial" panose="020B0604020202020204" pitchFamily="34" charset="0"/>
                <a:ea typeface="Calibri" panose="020F0502020204030204" pitchFamily="34" charset="0"/>
                <a:cs typeface="Arial" panose="020B0604020202020204" pitchFamily="34" charset="0"/>
              </a:rPr>
              <a:t>Thanks </a:t>
            </a:r>
            <a:r>
              <a:rPr lang="en-US" sz="2400" dirty="0">
                <a:latin typeface="Arial" panose="020B0604020202020204" pitchFamily="34" charset="0"/>
                <a:ea typeface="Calibri" panose="020F0502020204030204" pitchFamily="34" charset="0"/>
                <a:cs typeface="Arial" panose="020B0604020202020204" pitchFamily="34" charset="0"/>
              </a:rPr>
              <a:t>to its well-developed root system, ornamental grasses retain twice as much water, reducing the dependence on manual watering both during flood periods and droughts. Ornamental grasses consume less water and do not require frequent irrigation. The height advantage of ornamental grasses over lawns allows for better absorption of dust and harmful substances, which could potentially form smog, and also helps to lower the air temperature. Meadow grasses contribute to the preservation and propagation of small mammals and pollinating insects. Proper zoning using ornamental grasses enhances the appearance and naturalizes any landscape. Experimental ornamental grass areas for educational purposes can be established near educational institutions and cultural sites.</a:t>
            </a:r>
            <a:endParaRPr lang="en-US" sz="2400" dirty="0">
              <a:latin typeface="Arial" panose="020B0604020202020204" pitchFamily="34" charset="0"/>
              <a:cs typeface="Arial" panose="020B0604020202020204" pitchFamily="34" charset="0"/>
            </a:endParaRPr>
          </a:p>
        </p:txBody>
      </p:sp>
      <p:sp>
        <p:nvSpPr>
          <p:cNvPr id="5" name="TextBox 4"/>
          <p:cNvSpPr txBox="1"/>
          <p:nvPr/>
        </p:nvSpPr>
        <p:spPr>
          <a:xfrm>
            <a:off x="11430000" y="166254"/>
            <a:ext cx="428322" cy="369332"/>
          </a:xfrm>
          <a:prstGeom prst="rect">
            <a:avLst/>
          </a:prstGeom>
          <a:noFill/>
        </p:spPr>
        <p:txBody>
          <a:bodyPr wrap="none" rtlCol="0">
            <a:spAutoFit/>
          </a:bodyPr>
          <a:lstStyle/>
          <a:p>
            <a:r>
              <a:rPr lang="en-US" dirty="0" smtClean="0"/>
              <a:t>20</a:t>
            </a:r>
            <a:endParaRPr lang="en-US" dirty="0"/>
          </a:p>
        </p:txBody>
      </p:sp>
    </p:spTree>
    <p:extLst>
      <p:ext uri="{BB962C8B-B14F-4D97-AF65-F5344CB8AC3E}">
        <p14:creationId xmlns:p14="http://schemas.microsoft.com/office/powerpoint/2010/main" val="6588783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763678" y="152399"/>
            <a:ext cx="428322" cy="369332"/>
          </a:xfrm>
          <a:prstGeom prst="rect">
            <a:avLst/>
          </a:prstGeom>
          <a:noFill/>
        </p:spPr>
        <p:txBody>
          <a:bodyPr wrap="none" rtlCol="0">
            <a:spAutoFit/>
          </a:bodyPr>
          <a:lstStyle/>
          <a:p>
            <a:r>
              <a:rPr lang="en-US" dirty="0" smtClean="0"/>
              <a:t>21</a:t>
            </a:r>
            <a:endParaRPr lang="en-US" dirty="0"/>
          </a:p>
        </p:txBody>
      </p:sp>
      <p:pic>
        <p:nvPicPr>
          <p:cNvPr id="5"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
            <a:ext cx="5638800" cy="4229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29866" y="0"/>
            <a:ext cx="6133812" cy="40732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7141242" y="4026339"/>
            <a:ext cx="5050758" cy="2895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Прямоугольник 8"/>
          <p:cNvSpPr/>
          <p:nvPr/>
        </p:nvSpPr>
        <p:spPr>
          <a:xfrm>
            <a:off x="0" y="5151058"/>
            <a:ext cx="6596678" cy="646331"/>
          </a:xfrm>
          <a:prstGeom prst="rect">
            <a:avLst/>
          </a:prstGeom>
        </p:spPr>
        <p:txBody>
          <a:bodyPr wrap="none">
            <a:spAutoFit/>
          </a:bodyPr>
          <a:lstStyle/>
          <a:p>
            <a:r>
              <a:rPr lang="en-US" sz="3600" b="1" i="0" dirty="0" smtClean="0">
                <a:solidFill>
                  <a:srgbClr val="3C4043"/>
                </a:solidFill>
                <a:effectLst/>
                <a:latin typeface="Arial" panose="020B0604020202020204" pitchFamily="34" charset="0"/>
                <a:cs typeface="Arial" panose="020B0604020202020204" pitchFamily="34" charset="0"/>
              </a:rPr>
              <a:t>Thank you for your attention!</a:t>
            </a:r>
            <a:endParaRPr lang="en-US"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7132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51163" y="4892054"/>
            <a:ext cx="10155381" cy="1754326"/>
          </a:xfrm>
          <a:prstGeom prst="rect">
            <a:avLst/>
          </a:prstGeom>
        </p:spPr>
        <p:txBody>
          <a:bodyPr wrap="square">
            <a:spAutoFit/>
          </a:bodyPr>
          <a:lstStyle/>
          <a:p>
            <a:r>
              <a:rPr lang="en-US" dirty="0">
                <a:latin typeface="Arial" panose="020B0604020202020204" pitchFamily="34" charset="0"/>
                <a:ea typeface="Calibri" panose="020F0502020204030204" pitchFamily="34" charset="0"/>
                <a:cs typeface="Arial" panose="020B0604020202020204" pitchFamily="34" charset="0"/>
              </a:rPr>
              <a:t>The experience of Western European cities is worth spreading, where flower beds and perfectly manicured lawns are being replaced with flower meadows. The Berlin project named "Closer to Nature" has been ongoing for five years, initiated by activists from the Nature and Biodiversity Conservation Union of Germany (NABU). The Berlin government has allocated almost 1.5 million euros to create over 50 patches of wildflower meadows and fields with field flowers, along with their maintenance (</a:t>
            </a:r>
            <a:r>
              <a:rPr lang="en-US" dirty="0" err="1">
                <a:latin typeface="Arial" panose="020B0604020202020204" pitchFamily="34" charset="0"/>
                <a:ea typeface="Calibri" panose="020F0502020204030204" pitchFamily="34" charset="0"/>
                <a:cs typeface="Arial" panose="020B0604020202020204" pitchFamily="34" charset="0"/>
              </a:rPr>
              <a:t>Pysans'ka</a:t>
            </a:r>
            <a:r>
              <a:rPr lang="en-US" dirty="0">
                <a:latin typeface="Arial" panose="020B0604020202020204" pitchFamily="34" charset="0"/>
                <a:ea typeface="Calibri" panose="020F0502020204030204" pitchFamily="34" charset="0"/>
                <a:cs typeface="Arial" panose="020B0604020202020204" pitchFamily="34" charset="0"/>
              </a:rPr>
              <a:t>, 2021</a:t>
            </a:r>
            <a:r>
              <a:rPr lang="en-US" dirty="0" smtClean="0">
                <a:latin typeface="Arial" panose="020B0604020202020204" pitchFamily="34" charset="0"/>
                <a:ea typeface="Calibri" panose="020F0502020204030204" pitchFamily="34" charset="0"/>
                <a:cs typeface="Arial" panose="020B0604020202020204" pitchFamily="34" charset="0"/>
              </a:rPr>
              <a:t>).</a:t>
            </a:r>
            <a:r>
              <a:rPr lang="ru-RU" dirty="0" smtClean="0">
                <a:latin typeface="Arial" panose="020B0604020202020204" pitchFamily="34" charset="0"/>
                <a:cs typeface="Arial" panose="020B0604020202020204" pitchFamily="34" charset="0"/>
              </a:rPr>
              <a:t> </a:t>
            </a:r>
            <a:r>
              <a:rPr lang="ru-RU" dirty="0" smtClean="0">
                <a:latin typeface="Arial" panose="020B0604020202020204" pitchFamily="34" charset="0"/>
                <a:cs typeface="Arial" panose="020B0604020202020204" pitchFamily="34" charset="0"/>
                <a:hlinkClick r:id="rId2"/>
              </a:rPr>
              <a:t>http://www.golos.com.ua/article/347969</a:t>
            </a:r>
            <a:r>
              <a:rPr lang="ru-RU" dirty="0" smtClean="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p:txBody>
      </p:sp>
      <p:pic>
        <p:nvPicPr>
          <p:cNvPr id="5" name="Рисунок 4"/>
          <p:cNvPicPr>
            <a:picLocks noChangeAspect="1"/>
          </p:cNvPicPr>
          <p:nvPr/>
        </p:nvPicPr>
        <p:blipFill>
          <a:blip r:embed="rId3"/>
          <a:stretch>
            <a:fillRect/>
          </a:stretch>
        </p:blipFill>
        <p:spPr>
          <a:xfrm>
            <a:off x="1385453" y="0"/>
            <a:ext cx="7329055" cy="4892054"/>
          </a:xfrm>
          <a:prstGeom prst="rect">
            <a:avLst/>
          </a:prstGeom>
        </p:spPr>
      </p:pic>
      <p:sp>
        <p:nvSpPr>
          <p:cNvPr id="6" name="TextBox 5"/>
          <p:cNvSpPr txBox="1"/>
          <p:nvPr/>
        </p:nvSpPr>
        <p:spPr>
          <a:xfrm>
            <a:off x="11430000" y="166254"/>
            <a:ext cx="306494" cy="369332"/>
          </a:xfrm>
          <a:prstGeom prst="rect">
            <a:avLst/>
          </a:prstGeom>
          <a:noFill/>
        </p:spPr>
        <p:txBody>
          <a:bodyPr wrap="none" rtlCol="0">
            <a:spAutoFit/>
          </a:bodyPr>
          <a:lstStyle/>
          <a:p>
            <a:r>
              <a:rPr lang="en-US" dirty="0" smtClean="0"/>
              <a:t>3</a:t>
            </a:r>
            <a:endParaRPr lang="en-US" dirty="0"/>
          </a:p>
        </p:txBody>
      </p:sp>
    </p:spTree>
    <p:extLst>
      <p:ext uri="{BB962C8B-B14F-4D97-AF65-F5344CB8AC3E}">
        <p14:creationId xmlns:p14="http://schemas.microsoft.com/office/powerpoint/2010/main" val="2924211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stretch>
            <a:fillRect/>
          </a:stretch>
        </p:blipFill>
        <p:spPr>
          <a:xfrm>
            <a:off x="-98329" y="511329"/>
            <a:ext cx="4584880" cy="3843496"/>
          </a:xfrm>
          <a:prstGeom prst="rect">
            <a:avLst/>
          </a:prstGeom>
        </p:spPr>
      </p:pic>
      <p:pic>
        <p:nvPicPr>
          <p:cNvPr id="9" name="Рисунок 8"/>
          <p:cNvPicPr>
            <a:picLocks noChangeAspect="1"/>
          </p:cNvPicPr>
          <p:nvPr/>
        </p:nvPicPr>
        <p:blipFill>
          <a:blip r:embed="rId3"/>
          <a:stretch>
            <a:fillRect/>
          </a:stretch>
        </p:blipFill>
        <p:spPr>
          <a:xfrm>
            <a:off x="7968535" y="1456667"/>
            <a:ext cx="4223465" cy="3540522"/>
          </a:xfrm>
          <a:prstGeom prst="rect">
            <a:avLst/>
          </a:prstGeom>
        </p:spPr>
      </p:pic>
      <p:pic>
        <p:nvPicPr>
          <p:cNvPr id="10" name="Рисунок 9"/>
          <p:cNvPicPr>
            <a:picLocks noChangeAspect="1"/>
          </p:cNvPicPr>
          <p:nvPr/>
        </p:nvPicPr>
        <p:blipFill>
          <a:blip r:embed="rId4"/>
          <a:stretch>
            <a:fillRect/>
          </a:stretch>
        </p:blipFill>
        <p:spPr>
          <a:xfrm>
            <a:off x="4501004" y="237521"/>
            <a:ext cx="4018207" cy="3368454"/>
          </a:xfrm>
          <a:prstGeom prst="rect">
            <a:avLst/>
          </a:prstGeom>
        </p:spPr>
      </p:pic>
      <p:sp>
        <p:nvSpPr>
          <p:cNvPr id="2" name="Прямоугольник 1"/>
          <p:cNvSpPr/>
          <p:nvPr/>
        </p:nvSpPr>
        <p:spPr>
          <a:xfrm>
            <a:off x="485508" y="5103674"/>
            <a:ext cx="10501745" cy="1754326"/>
          </a:xfrm>
          <a:prstGeom prst="rect">
            <a:avLst/>
          </a:prstGeom>
        </p:spPr>
        <p:txBody>
          <a:bodyPr wrap="square">
            <a:spAutoFit/>
          </a:bodyPr>
          <a:lstStyle/>
          <a:p>
            <a:r>
              <a:rPr lang="en-US" dirty="0">
                <a:latin typeface="Arial" panose="020B0604020202020204" pitchFamily="34" charset="0"/>
                <a:ea typeface="Calibri" panose="020F0502020204030204" pitchFamily="34" charset="0"/>
                <a:cs typeface="Arial" panose="020B0604020202020204" pitchFamily="34" charset="0"/>
              </a:rPr>
              <a:t>The use of flower meadows in urban landscaping is widely adopted in Hamburg, where the trend originated, as well as in Berlin and Erfurt. In particular, in Erfurt in 2021, additional "flower strips" covering about 16 hectares were planted along the city roads. For this purpose, 11 local farmers allocated their lands for blooming strips in collaboration with the city authorities, where species and varieties like </a:t>
            </a:r>
            <a:r>
              <a:rPr lang="en-US" i="1" dirty="0" err="1">
                <a:latin typeface="Arial" panose="020B0604020202020204" pitchFamily="34" charset="0"/>
                <a:ea typeface="Calibri" panose="020F0502020204030204" pitchFamily="34" charset="0"/>
                <a:cs typeface="Arial" panose="020B0604020202020204" pitchFamily="34" charset="0"/>
              </a:rPr>
              <a:t>Tagetes</a:t>
            </a:r>
            <a:r>
              <a:rPr lang="en-US" dirty="0">
                <a:latin typeface="Arial" panose="020B0604020202020204" pitchFamily="34" charset="0"/>
                <a:ea typeface="Calibri" panose="020F0502020204030204" pitchFamily="34" charset="0"/>
                <a:cs typeface="Arial" panose="020B0604020202020204" pitchFamily="34" charset="0"/>
              </a:rPr>
              <a:t> L., </a:t>
            </a:r>
            <a:r>
              <a:rPr lang="en-US" i="1" dirty="0">
                <a:latin typeface="Arial" panose="020B0604020202020204" pitchFamily="34" charset="0"/>
                <a:ea typeface="Calibri" panose="020F0502020204030204" pitchFamily="34" charset="0"/>
                <a:cs typeface="Arial" panose="020B0604020202020204" pitchFamily="34" charset="0"/>
              </a:rPr>
              <a:t>Echinacea </a:t>
            </a:r>
            <a:r>
              <a:rPr lang="en-US" dirty="0" err="1">
                <a:latin typeface="Arial" panose="020B0604020202020204" pitchFamily="34" charset="0"/>
                <a:ea typeface="Calibri" panose="020F0502020204030204" pitchFamily="34" charset="0"/>
                <a:cs typeface="Arial" panose="020B0604020202020204" pitchFamily="34" charset="0"/>
              </a:rPr>
              <a:t>Moench</a:t>
            </a:r>
            <a:r>
              <a:rPr lang="en-US" dirty="0">
                <a:latin typeface="Arial" panose="020B0604020202020204" pitchFamily="34" charset="0"/>
                <a:ea typeface="Calibri" panose="020F0502020204030204" pitchFamily="34" charset="0"/>
                <a:cs typeface="Arial" panose="020B0604020202020204" pitchFamily="34" charset="0"/>
              </a:rPr>
              <a:t>., </a:t>
            </a:r>
            <a:r>
              <a:rPr lang="en-US" i="1" dirty="0" err="1">
                <a:latin typeface="Arial" panose="020B0604020202020204" pitchFamily="34" charset="0"/>
                <a:ea typeface="Calibri" panose="020F0502020204030204" pitchFamily="34" charset="0"/>
                <a:cs typeface="Arial" panose="020B0604020202020204" pitchFamily="34" charset="0"/>
              </a:rPr>
              <a:t>Alcea</a:t>
            </a:r>
            <a:r>
              <a:rPr lang="en-US" i="1" dirty="0">
                <a:latin typeface="Arial" panose="020B0604020202020204" pitchFamily="34" charset="0"/>
                <a:ea typeface="Calibri" panose="020F0502020204030204" pitchFamily="34" charset="0"/>
                <a:cs typeface="Arial" panose="020B0604020202020204" pitchFamily="34" charset="0"/>
              </a:rPr>
              <a:t> </a:t>
            </a:r>
            <a:r>
              <a:rPr lang="en-US" i="1" dirty="0" err="1">
                <a:latin typeface="Arial" panose="020B0604020202020204" pitchFamily="34" charset="0"/>
                <a:ea typeface="Calibri" panose="020F0502020204030204" pitchFamily="34" charset="0"/>
                <a:cs typeface="Arial" panose="020B0604020202020204" pitchFamily="34" charset="0"/>
              </a:rPr>
              <a:t>rosea</a:t>
            </a:r>
            <a:r>
              <a:rPr lang="en-US" i="1" dirty="0">
                <a:latin typeface="Arial" panose="020B0604020202020204" pitchFamily="34" charset="0"/>
                <a:ea typeface="Calibri" panose="020F0502020204030204" pitchFamily="34" charset="0"/>
                <a:cs typeface="Arial" panose="020B0604020202020204" pitchFamily="34" charset="0"/>
              </a:rPr>
              <a:t> </a:t>
            </a:r>
            <a:r>
              <a:rPr lang="en-US" dirty="0">
                <a:latin typeface="Arial" panose="020B0604020202020204" pitchFamily="34" charset="0"/>
                <a:ea typeface="Calibri" panose="020F0502020204030204" pitchFamily="34" charset="0"/>
                <a:cs typeface="Arial" panose="020B0604020202020204" pitchFamily="34" charset="0"/>
              </a:rPr>
              <a:t>L., </a:t>
            </a:r>
            <a:r>
              <a:rPr lang="en-US" i="1" dirty="0">
                <a:latin typeface="Arial" panose="020B0604020202020204" pitchFamily="34" charset="0"/>
                <a:ea typeface="Calibri" panose="020F0502020204030204" pitchFamily="34" charset="0"/>
                <a:cs typeface="Arial" panose="020B0604020202020204" pitchFamily="34" charset="0"/>
              </a:rPr>
              <a:t>Papaver </a:t>
            </a:r>
            <a:r>
              <a:rPr lang="en-US" i="1" dirty="0" err="1">
                <a:latin typeface="Arial" panose="020B0604020202020204" pitchFamily="34" charset="0"/>
                <a:ea typeface="Calibri" panose="020F0502020204030204" pitchFamily="34" charset="0"/>
                <a:cs typeface="Arial" panose="020B0604020202020204" pitchFamily="34" charset="0"/>
              </a:rPr>
              <a:t>rhoes</a:t>
            </a:r>
            <a:r>
              <a:rPr lang="en-US" i="1" dirty="0">
                <a:latin typeface="Arial" panose="020B0604020202020204" pitchFamily="34" charset="0"/>
                <a:ea typeface="Calibri" panose="020F0502020204030204" pitchFamily="34" charset="0"/>
                <a:cs typeface="Arial" panose="020B0604020202020204" pitchFamily="34" charset="0"/>
              </a:rPr>
              <a:t> </a:t>
            </a:r>
            <a:r>
              <a:rPr lang="en-US" dirty="0">
                <a:latin typeface="Arial" panose="020B0604020202020204" pitchFamily="34" charset="0"/>
                <a:ea typeface="Calibri" panose="020F0502020204030204" pitchFamily="34" charset="0"/>
                <a:cs typeface="Arial" panose="020B0604020202020204" pitchFamily="34" charset="0"/>
              </a:rPr>
              <a:t>L., and others were sown (Pol', 2021</a:t>
            </a:r>
            <a:r>
              <a:rPr lang="en-US" dirty="0" smtClean="0">
                <a:latin typeface="Arial" panose="020B0604020202020204" pitchFamily="34" charset="0"/>
                <a:ea typeface="Calibri" panose="020F0502020204030204" pitchFamily="34" charset="0"/>
                <a:cs typeface="Arial" panose="020B0604020202020204" pitchFamily="34" charset="0"/>
              </a:rPr>
              <a:t>) </a:t>
            </a:r>
            <a:r>
              <a:rPr lang="ru-RU" dirty="0" smtClean="0">
                <a:latin typeface="Arial" panose="020B0604020202020204" pitchFamily="34" charset="0"/>
                <a:cs typeface="Arial" panose="020B0604020202020204" pitchFamily="34" charset="0"/>
              </a:rPr>
              <a:t>URL: </a:t>
            </a:r>
            <a:r>
              <a:rPr lang="ru-RU" dirty="0" smtClean="0">
                <a:latin typeface="Arial" panose="020B0604020202020204" pitchFamily="34" charset="0"/>
                <a:cs typeface="Arial" panose="020B0604020202020204" pitchFamily="34" charset="0"/>
                <a:hlinkClick r:id="rId5"/>
              </a:rPr>
              <a:t>https://ecoclubrivne.org/miski_luky</a:t>
            </a:r>
            <a:r>
              <a:rPr lang="en-US" dirty="0" smtClean="0">
                <a:latin typeface="Arial" panose="020B0604020202020204" pitchFamily="34" charset="0"/>
                <a:ea typeface="Calibri" panose="020F050202020403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p:txBody>
      </p:sp>
      <p:sp>
        <p:nvSpPr>
          <p:cNvPr id="3" name="Прямоугольник 2"/>
          <p:cNvSpPr/>
          <p:nvPr/>
        </p:nvSpPr>
        <p:spPr>
          <a:xfrm>
            <a:off x="3714031" y="4521371"/>
            <a:ext cx="4044697" cy="369332"/>
          </a:xfrm>
          <a:prstGeom prst="rect">
            <a:avLst/>
          </a:prstGeom>
        </p:spPr>
        <p:txBody>
          <a:bodyPr wrap="none">
            <a:spAutoFit/>
          </a:bodyPr>
          <a:lstStyle/>
          <a:p>
            <a:r>
              <a:rPr lang="en-US" b="1" i="0" dirty="0" smtClean="0">
                <a:effectLst/>
                <a:latin typeface="Arial" panose="020B0604020202020204" pitchFamily="34" charset="0"/>
                <a:cs typeface="Arial" panose="020B0604020202020204" pitchFamily="34" charset="0"/>
              </a:rPr>
              <a:t>Urban blooming meadows of Erfurt</a:t>
            </a:r>
            <a:endParaRPr lang="en-US" b="1" dirty="0">
              <a:latin typeface="Arial" panose="020B0604020202020204" pitchFamily="34" charset="0"/>
              <a:cs typeface="Arial" panose="020B0604020202020204" pitchFamily="34" charset="0"/>
            </a:endParaRPr>
          </a:p>
        </p:txBody>
      </p:sp>
      <p:sp>
        <p:nvSpPr>
          <p:cNvPr id="12" name="TextBox 11"/>
          <p:cNvSpPr txBox="1"/>
          <p:nvPr/>
        </p:nvSpPr>
        <p:spPr>
          <a:xfrm>
            <a:off x="11430000" y="166254"/>
            <a:ext cx="306494" cy="369332"/>
          </a:xfrm>
          <a:prstGeom prst="rect">
            <a:avLst/>
          </a:prstGeom>
          <a:noFill/>
        </p:spPr>
        <p:txBody>
          <a:bodyPr wrap="none" rtlCol="0">
            <a:spAutoFit/>
          </a:bodyPr>
          <a:lstStyle/>
          <a:p>
            <a:r>
              <a:rPr lang="en-US" dirty="0" smtClean="0"/>
              <a:t>4</a:t>
            </a:r>
            <a:endParaRPr lang="en-US" dirty="0"/>
          </a:p>
        </p:txBody>
      </p:sp>
    </p:spTree>
    <p:extLst>
      <p:ext uri="{BB962C8B-B14F-4D97-AF65-F5344CB8AC3E}">
        <p14:creationId xmlns:p14="http://schemas.microsoft.com/office/powerpoint/2010/main" val="673561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307" y="75096"/>
            <a:ext cx="6029733" cy="4013541"/>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0193" y="75096"/>
            <a:ext cx="5351388" cy="4013541"/>
          </a:xfrm>
          <a:prstGeom prst="rect">
            <a:avLst/>
          </a:prstGeom>
        </p:spPr>
      </p:pic>
      <p:sp>
        <p:nvSpPr>
          <p:cNvPr id="10" name="Прямоугольник 9"/>
          <p:cNvSpPr/>
          <p:nvPr/>
        </p:nvSpPr>
        <p:spPr>
          <a:xfrm>
            <a:off x="872251" y="5509235"/>
            <a:ext cx="9607640" cy="1200329"/>
          </a:xfrm>
          <a:prstGeom prst="rect">
            <a:avLst/>
          </a:prstGeom>
        </p:spPr>
        <p:txBody>
          <a:bodyPr wrap="square">
            <a:spAutoFit/>
          </a:bodyPr>
          <a:lstStyle/>
          <a:p>
            <a:r>
              <a:rPr lang="en-US" dirty="0" smtClean="0">
                <a:latin typeface="Arial" panose="020B0604020202020204" pitchFamily="34" charset="0"/>
                <a:cs typeface="Arial" panose="020B0604020202020204" pitchFamily="34" charset="0"/>
              </a:rPr>
              <a:t>Hoyle</a:t>
            </a:r>
            <a:r>
              <a:rPr lang="en-US" dirty="0">
                <a:latin typeface="Arial" panose="020B0604020202020204" pitchFamily="34" charset="0"/>
                <a:cs typeface="Arial" panose="020B0604020202020204" pitchFamily="34" charset="0"/>
              </a:rPr>
              <a:t>, H., Jorgensen, A., Warren, P., </a:t>
            </a:r>
            <a:r>
              <a:rPr lang="en-US" dirty="0" err="1">
                <a:latin typeface="Arial" panose="020B0604020202020204" pitchFamily="34" charset="0"/>
                <a:cs typeface="Arial" panose="020B0604020202020204" pitchFamily="34" charset="0"/>
              </a:rPr>
              <a:t>Dunnett</a:t>
            </a:r>
            <a:r>
              <a:rPr lang="en-US" dirty="0">
                <a:latin typeface="Arial" panose="020B0604020202020204" pitchFamily="34" charset="0"/>
                <a:cs typeface="Arial" panose="020B0604020202020204" pitchFamily="34" charset="0"/>
              </a:rPr>
              <a:t>, N., &amp;Evans, K. “Not in their front yard” The opportunities and challenges of introducing. perennial urban meadows: A local authority stakeholder perspective  Urban Forestry and Urban Greening, 2017. 25, 139-149. </a:t>
            </a:r>
            <a:r>
              <a:rPr lang="en-US" dirty="0">
                <a:latin typeface="Arial" panose="020B0604020202020204" pitchFamily="34" charset="0"/>
                <a:cs typeface="Arial" panose="020B0604020202020204" pitchFamily="34" charset="0"/>
                <a:hlinkClick r:id="rId4"/>
              </a:rPr>
              <a:t>https://</a:t>
            </a:r>
            <a:r>
              <a:rPr lang="en-US" dirty="0" smtClean="0">
                <a:latin typeface="Arial" panose="020B0604020202020204" pitchFamily="34" charset="0"/>
                <a:cs typeface="Arial" panose="020B0604020202020204" pitchFamily="34" charset="0"/>
                <a:hlinkClick r:id="rId4"/>
              </a:rPr>
              <a:t>doi.org/10.1016/j.ufug.2017.05.009</a:t>
            </a:r>
            <a:r>
              <a:rPr lang="en-US" dirty="0" smtClean="0">
                <a:latin typeface="Arial" panose="020B0604020202020204" pitchFamily="34" charset="0"/>
                <a:cs typeface="Arial" panose="020B0604020202020204" pitchFamily="34" charset="0"/>
              </a:rPr>
              <a:t> </a:t>
            </a:r>
            <a:endParaRPr lang="ru-RU" dirty="0">
              <a:latin typeface="Arial" panose="020B0604020202020204" pitchFamily="34" charset="0"/>
              <a:cs typeface="Arial" panose="020B0604020202020204" pitchFamily="34" charset="0"/>
            </a:endParaRPr>
          </a:p>
        </p:txBody>
      </p:sp>
      <p:sp>
        <p:nvSpPr>
          <p:cNvPr id="2" name="Прямоугольник 1"/>
          <p:cNvSpPr/>
          <p:nvPr/>
        </p:nvSpPr>
        <p:spPr>
          <a:xfrm>
            <a:off x="4144408" y="4261025"/>
            <a:ext cx="3894015" cy="369332"/>
          </a:xfrm>
          <a:prstGeom prst="rect">
            <a:avLst/>
          </a:prstGeom>
        </p:spPr>
        <p:txBody>
          <a:bodyPr wrap="none">
            <a:spAutoFit/>
          </a:bodyPr>
          <a:lstStyle/>
          <a:p>
            <a:r>
              <a:rPr lang="en-US" dirty="0"/>
              <a:t>Flowering meadows in Great Britain</a:t>
            </a:r>
            <a:endParaRPr lang="ru-RU" dirty="0"/>
          </a:p>
        </p:txBody>
      </p:sp>
      <p:sp>
        <p:nvSpPr>
          <p:cNvPr id="3" name="Прямоугольник 2"/>
          <p:cNvSpPr/>
          <p:nvPr/>
        </p:nvSpPr>
        <p:spPr>
          <a:xfrm>
            <a:off x="540327" y="4677403"/>
            <a:ext cx="10709564" cy="646331"/>
          </a:xfrm>
          <a:prstGeom prst="rect">
            <a:avLst/>
          </a:prstGeom>
        </p:spPr>
        <p:txBody>
          <a:bodyPr wrap="square">
            <a:spAutoFit/>
          </a:bodyPr>
          <a:lstStyle/>
          <a:p>
            <a:r>
              <a:rPr lang="en-US" dirty="0" smtClean="0">
                <a:latin typeface="Arial" panose="020B0604020202020204" pitchFamily="34" charset="0"/>
                <a:ea typeface="Calibri" panose="020F0502020204030204" pitchFamily="34" charset="0"/>
                <a:cs typeface="Arial" panose="020B0604020202020204" pitchFamily="34" charset="0"/>
              </a:rPr>
              <a:t>Similar research on the implementation of native perennial grasses in urban ecosystems was conducted by a group of scientists in the United Kingdom (Hoyle, et al., 2017). </a:t>
            </a:r>
            <a:endParaRPr lang="en-US" dirty="0"/>
          </a:p>
        </p:txBody>
      </p:sp>
      <p:sp>
        <p:nvSpPr>
          <p:cNvPr id="8" name="TextBox 7"/>
          <p:cNvSpPr txBox="1"/>
          <p:nvPr/>
        </p:nvSpPr>
        <p:spPr>
          <a:xfrm>
            <a:off x="11870487" y="277091"/>
            <a:ext cx="306494" cy="369332"/>
          </a:xfrm>
          <a:prstGeom prst="rect">
            <a:avLst/>
          </a:prstGeom>
          <a:noFill/>
        </p:spPr>
        <p:txBody>
          <a:bodyPr wrap="none" rtlCol="0">
            <a:spAutoFit/>
          </a:bodyPr>
          <a:lstStyle/>
          <a:p>
            <a:r>
              <a:rPr lang="en-US" dirty="0" smtClean="0"/>
              <a:t>5</a:t>
            </a:r>
            <a:endParaRPr lang="en-US" dirty="0"/>
          </a:p>
        </p:txBody>
      </p:sp>
    </p:spTree>
    <p:extLst>
      <p:ext uri="{BB962C8B-B14F-4D97-AF65-F5344CB8AC3E}">
        <p14:creationId xmlns:p14="http://schemas.microsoft.com/office/powerpoint/2010/main" val="2580653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2510" y="5170554"/>
            <a:ext cx="10058400" cy="1338828"/>
          </a:xfrm>
          <a:prstGeom prst="rect">
            <a:avLst/>
          </a:prstGeom>
        </p:spPr>
        <p:txBody>
          <a:bodyPr wrap="square">
            <a:spAutoFit/>
          </a:bodyPr>
          <a:lstStyle/>
          <a:p>
            <a:pPr indent="450215" algn="just">
              <a:lnSpc>
                <a:spcPct val="150000"/>
              </a:lnSpc>
              <a:spcAft>
                <a:spcPts val="0"/>
              </a:spcAft>
            </a:pPr>
            <a:r>
              <a:rPr lang="en-US" dirty="0" smtClean="0">
                <a:latin typeface="Arial" panose="020B0604020202020204" pitchFamily="34" charset="0"/>
                <a:ea typeface="Calibri" panose="020F0502020204030204" pitchFamily="34" charset="0"/>
                <a:cs typeface="Arial" panose="020B0604020202020204" pitchFamily="34" charset="0"/>
              </a:rPr>
              <a:t>In </a:t>
            </a:r>
            <a:r>
              <a:rPr lang="en-US" dirty="0">
                <a:latin typeface="Arial" panose="020B0604020202020204" pitchFamily="34" charset="0"/>
                <a:ea typeface="Calibri" panose="020F0502020204030204" pitchFamily="34" charset="0"/>
                <a:cs typeface="Arial" panose="020B0604020202020204" pitchFamily="34" charset="0"/>
              </a:rPr>
              <a:t>the Swiss resort town of Interlaken, the </a:t>
            </a:r>
            <a:r>
              <a:rPr lang="en-US" dirty="0" err="1">
                <a:latin typeface="Arial" panose="020B0604020202020204" pitchFamily="34" charset="0"/>
                <a:ea typeface="Calibri" panose="020F0502020204030204" pitchFamily="34" charset="0"/>
                <a:cs typeface="Arial" panose="020B0604020202020204" pitchFamily="34" charset="0"/>
              </a:rPr>
              <a:t>Heimette</a:t>
            </a:r>
            <a:r>
              <a:rPr lang="en-US" dirty="0">
                <a:latin typeface="Arial" panose="020B0604020202020204" pitchFamily="34" charset="0"/>
                <a:ea typeface="Calibri" panose="020F0502020204030204" pitchFamily="34" charset="0"/>
                <a:cs typeface="Arial" panose="020B0604020202020204" pitchFamily="34" charset="0"/>
              </a:rPr>
              <a:t> Park with an area of 14 hectares is located along the </a:t>
            </a:r>
            <a:r>
              <a:rPr lang="en-US" dirty="0" err="1">
                <a:latin typeface="Arial" panose="020B0604020202020204" pitchFamily="34" charset="0"/>
                <a:ea typeface="Calibri" panose="020F0502020204030204" pitchFamily="34" charset="0"/>
                <a:cs typeface="Arial" panose="020B0604020202020204" pitchFamily="34" charset="0"/>
              </a:rPr>
              <a:t>Höheweg</a:t>
            </a:r>
            <a:r>
              <a:rPr lang="en-US" dirty="0">
                <a:latin typeface="Arial" panose="020B0604020202020204" pitchFamily="34" charset="0"/>
                <a:ea typeface="Calibri" panose="020F0502020204030204" pitchFamily="34" charset="0"/>
                <a:cs typeface="Arial" panose="020B0604020202020204" pitchFamily="34" charset="0"/>
              </a:rPr>
              <a:t> boulevard, where undisturbed herbaceous vegetation is carefully </a:t>
            </a:r>
            <a:r>
              <a:rPr lang="en-US" dirty="0" smtClean="0">
                <a:latin typeface="Arial" panose="020B0604020202020204" pitchFamily="34" charset="0"/>
                <a:ea typeface="Calibri" panose="020F0502020204030204" pitchFamily="34" charset="0"/>
                <a:cs typeface="Arial" panose="020B0604020202020204" pitchFamily="34" charset="0"/>
              </a:rPr>
              <a:t>preserved.</a:t>
            </a:r>
            <a:endParaRPr lang="en-US" sz="16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5" name="Рисунок 4" descr="G:\ARCHIV\Євротур Сир + Шоколад 23-29.07.2023\Телефон\23\20230727_160734.jpg"/>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0800000">
            <a:off x="332510" y="246229"/>
            <a:ext cx="8948305" cy="4281055"/>
          </a:xfrm>
          <a:prstGeom prst="rect">
            <a:avLst/>
          </a:prstGeom>
          <a:noFill/>
          <a:ln>
            <a:noFill/>
          </a:ln>
        </p:spPr>
      </p:pic>
      <p:sp>
        <p:nvSpPr>
          <p:cNvPr id="6" name="Прямоугольник 5"/>
          <p:cNvSpPr/>
          <p:nvPr/>
        </p:nvSpPr>
        <p:spPr>
          <a:xfrm>
            <a:off x="332510" y="4664253"/>
            <a:ext cx="10264487" cy="369332"/>
          </a:xfrm>
          <a:prstGeom prst="rect">
            <a:avLst/>
          </a:prstGeom>
        </p:spPr>
        <p:txBody>
          <a:bodyPr wrap="square">
            <a:spAutoFit/>
          </a:bodyPr>
          <a:lstStyle/>
          <a:p>
            <a:r>
              <a:rPr lang="en-US" b="1" dirty="0" err="1">
                <a:latin typeface="Times New Roman" panose="02020603050405020304" pitchFamily="18" charset="0"/>
                <a:ea typeface="Calibri" panose="020F0502020204030204" pitchFamily="34" charset="0"/>
              </a:rPr>
              <a:t>Heimette</a:t>
            </a:r>
            <a:r>
              <a:rPr lang="en-US" b="1" dirty="0">
                <a:latin typeface="Times New Roman" panose="02020603050405020304" pitchFamily="18" charset="0"/>
                <a:ea typeface="Calibri" panose="020F0502020204030204" pitchFamily="34" charset="0"/>
              </a:rPr>
              <a:t> Park with native vegetation in the center of the resort town of Interlaken (Switzerland).</a:t>
            </a:r>
            <a:endParaRPr lang="en-US" dirty="0"/>
          </a:p>
        </p:txBody>
      </p:sp>
      <p:sp>
        <p:nvSpPr>
          <p:cNvPr id="7" name="TextBox 6"/>
          <p:cNvSpPr txBox="1"/>
          <p:nvPr/>
        </p:nvSpPr>
        <p:spPr>
          <a:xfrm>
            <a:off x="11430000" y="166254"/>
            <a:ext cx="306494" cy="369332"/>
          </a:xfrm>
          <a:prstGeom prst="rect">
            <a:avLst/>
          </a:prstGeom>
          <a:noFill/>
        </p:spPr>
        <p:txBody>
          <a:bodyPr wrap="square" rtlCol="0">
            <a:spAutoFit/>
          </a:bodyPr>
          <a:lstStyle/>
          <a:p>
            <a:r>
              <a:rPr lang="en-US" dirty="0" smtClean="0"/>
              <a:t>6</a:t>
            </a:r>
            <a:endParaRPr lang="en-US" dirty="0"/>
          </a:p>
        </p:txBody>
      </p:sp>
    </p:spTree>
    <p:extLst>
      <p:ext uri="{BB962C8B-B14F-4D97-AF65-F5344CB8AC3E}">
        <p14:creationId xmlns:p14="http://schemas.microsoft.com/office/powerpoint/2010/main" val="22376099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Обои на монитор | Природа | паркова зона, стрижений газон, будиночок"/>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339" y="0"/>
            <a:ext cx="5845321" cy="327338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Як оформити красивий палісадник перед будинком своїми руками - Фермер"/>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6873" y="464768"/>
            <a:ext cx="5000625" cy="368617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клумба | Ідеї декору"/>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968" y="3490174"/>
            <a:ext cx="6090680" cy="341078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310648" y="4367738"/>
            <a:ext cx="5593723" cy="2308324"/>
          </a:xfrm>
          <a:prstGeom prst="rect">
            <a:avLst/>
          </a:prstGeom>
        </p:spPr>
        <p:txBody>
          <a:bodyPr wrap="square">
            <a:spAutoFit/>
          </a:bodyPr>
          <a:lstStyle/>
          <a:p>
            <a:pPr indent="450215">
              <a:spcAft>
                <a:spcPts val="0"/>
              </a:spcAft>
            </a:pPr>
            <a:r>
              <a:rPr lang="en-US" dirty="0" smtClean="0">
                <a:latin typeface="Times New Roman" panose="02020603050405020304" pitchFamily="18" charset="0"/>
                <a:ea typeface="Calibri" panose="020F0502020204030204" pitchFamily="34" charset="0"/>
                <a:cs typeface="Times New Roman" panose="02020603050405020304" pitchFamily="18" charset="0"/>
              </a:rPr>
              <a:t>In Ukraine, the classical, still Soviet approach to landscaping has persisted, involving completely mowed lawns, precisely trimmed hedges, and lush flowerbeds with specially cultivated flowers. However, as Ukraine integrates into the European community, such projects are becoming relevant within the country. The goal of our research is to analyze the experience of using ornamental grasses in Ukrainian urban ecosystems.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p:cNvSpPr txBox="1"/>
          <p:nvPr/>
        </p:nvSpPr>
        <p:spPr>
          <a:xfrm>
            <a:off x="11751124" y="95436"/>
            <a:ext cx="306494" cy="369332"/>
          </a:xfrm>
          <a:prstGeom prst="rect">
            <a:avLst/>
          </a:prstGeom>
          <a:noFill/>
        </p:spPr>
        <p:txBody>
          <a:bodyPr wrap="none" rtlCol="0">
            <a:spAutoFit/>
          </a:bodyPr>
          <a:lstStyle/>
          <a:p>
            <a:r>
              <a:rPr lang="en-US" dirty="0" smtClean="0"/>
              <a:t>7</a:t>
            </a:r>
            <a:endParaRPr lang="en-US" dirty="0"/>
          </a:p>
        </p:txBody>
      </p:sp>
    </p:spTree>
    <p:extLst>
      <p:ext uri="{BB962C8B-B14F-4D97-AF65-F5344CB8AC3E}">
        <p14:creationId xmlns:p14="http://schemas.microsoft.com/office/powerpoint/2010/main" val="1114042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0109" y="409882"/>
            <a:ext cx="10002982" cy="4570482"/>
          </a:xfrm>
          <a:prstGeom prst="rect">
            <a:avLst/>
          </a:prstGeom>
        </p:spPr>
        <p:txBody>
          <a:bodyPr wrap="square">
            <a:spAutoFit/>
          </a:bodyPr>
          <a:lstStyle/>
          <a:p>
            <a:pPr indent="450215" algn="ctr">
              <a:lnSpc>
                <a:spcPct val="150000"/>
              </a:lnSpc>
              <a:spcAft>
                <a:spcPts val="0"/>
              </a:spcAft>
            </a:pPr>
            <a:r>
              <a:rPr lang="en-US" sz="1600" b="1" dirty="0" smtClean="0">
                <a:effectLst/>
                <a:latin typeface="Times New Roman" panose="02020603050405020304" pitchFamily="18" charset="0"/>
                <a:ea typeface="Calibri" panose="020F0502020204030204" pitchFamily="34" charset="0"/>
                <a:cs typeface="Times New Roman" panose="02020603050405020304" pitchFamily="18" charset="0"/>
              </a:rPr>
              <a:t>MATERIAL AND METHOD</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ctr">
              <a:lnSpc>
                <a:spcPct val="150000"/>
              </a:lnSpc>
              <a:spcAft>
                <a:spcPts val="0"/>
              </a:spcAft>
            </a:pPr>
            <a:r>
              <a:rPr lang="en-US" sz="1600" b="1"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nSpc>
                <a:spcPct val="150000"/>
              </a:lnSpc>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The analysis of the taxonomic composition of ornamental grasses in urban ecosystems was conducted in accordance with the checklist provided by S. </a:t>
            </a:r>
            <a:r>
              <a:rPr lang="en-US" dirty="0" err="1">
                <a:latin typeface="Times New Roman" panose="02020603050405020304" pitchFamily="18" charset="0"/>
                <a:ea typeface="Calibri" panose="020F0502020204030204" pitchFamily="34" charset="0"/>
                <a:cs typeface="Times New Roman" panose="02020603050405020304" pitchFamily="18" charset="0"/>
              </a:rPr>
              <a:t>Mosyakin</a:t>
            </a:r>
            <a:r>
              <a:rPr lang="en-US" dirty="0">
                <a:latin typeface="Times New Roman" panose="02020603050405020304" pitchFamily="18" charset="0"/>
                <a:ea typeface="Calibri" panose="020F0502020204030204" pitchFamily="34" charset="0"/>
                <a:cs typeface="Times New Roman" panose="02020603050405020304" pitchFamily="18" charset="0"/>
              </a:rPr>
              <a:t> and M. </a:t>
            </a:r>
            <a:r>
              <a:rPr lang="en-US" dirty="0" err="1">
                <a:latin typeface="Times New Roman" panose="02020603050405020304" pitchFamily="18" charset="0"/>
                <a:ea typeface="Calibri" panose="020F0502020204030204" pitchFamily="34" charset="0"/>
                <a:cs typeface="Times New Roman" panose="02020603050405020304" pitchFamily="18" charset="0"/>
              </a:rPr>
              <a:t>Fedoronchuk</a:t>
            </a:r>
            <a:r>
              <a:rPr lang="en-US" dirty="0">
                <a:latin typeface="Times New Roman" panose="02020603050405020304" pitchFamily="18" charset="0"/>
                <a:ea typeface="Calibri" panose="020F0502020204030204" pitchFamily="34" charset="0"/>
                <a:cs typeface="Times New Roman" panose="02020603050405020304" pitchFamily="18" charset="0"/>
              </a:rPr>
              <a:t> (1999) and World Flora Online (2021). The morphological characteristics and decorative qualities of native herbaceous plants, as well as the experience of their utilization in plantings of various functional purposes, were analyzed based on the works of U. </a:t>
            </a:r>
            <a:r>
              <a:rPr lang="en-US" dirty="0" err="1">
                <a:latin typeface="Times New Roman" panose="02020603050405020304" pitchFamily="18" charset="0"/>
                <a:ea typeface="Calibri" panose="020F0502020204030204" pitchFamily="34" charset="0"/>
                <a:cs typeface="Times New Roman" panose="02020603050405020304" pitchFamily="18" charset="0"/>
              </a:rPr>
              <a:t>Leyhe</a:t>
            </a:r>
            <a:r>
              <a:rPr lang="en-US" dirty="0">
                <a:latin typeface="Times New Roman" panose="02020603050405020304" pitchFamily="18" charset="0"/>
                <a:ea typeface="Calibri" panose="020F0502020204030204" pitchFamily="34" charset="0"/>
                <a:cs typeface="Times New Roman" panose="02020603050405020304" pitchFamily="18" charset="0"/>
              </a:rPr>
              <a:t> (2014), N.J. </a:t>
            </a:r>
            <a:r>
              <a:rPr lang="en-US" dirty="0" err="1">
                <a:latin typeface="Times New Roman" panose="02020603050405020304" pitchFamily="18" charset="0"/>
                <a:ea typeface="Calibri" panose="020F0502020204030204" pitchFamily="34" charset="0"/>
                <a:cs typeface="Times New Roman" panose="02020603050405020304" pitchFamily="18" charset="0"/>
              </a:rPr>
              <a:t>Ondra</a:t>
            </a:r>
            <a:r>
              <a:rPr lang="en-US" dirty="0">
                <a:latin typeface="Times New Roman" panose="02020603050405020304" pitchFamily="18" charset="0"/>
                <a:ea typeface="Calibri" panose="020F0502020204030204" pitchFamily="34" charset="0"/>
                <a:cs typeface="Times New Roman" panose="02020603050405020304" pitchFamily="18" charset="0"/>
              </a:rPr>
              <a:t> (2014), L.P. </a:t>
            </a:r>
            <a:r>
              <a:rPr lang="en-US" dirty="0" err="1">
                <a:latin typeface="Times New Roman" panose="02020603050405020304" pitchFamily="18" charset="0"/>
                <a:ea typeface="Calibri" panose="020F0502020204030204" pitchFamily="34" charset="0"/>
                <a:cs typeface="Times New Roman" panose="02020603050405020304" pitchFamily="18" charset="0"/>
              </a:rPr>
              <a:t>Ishchuk</a:t>
            </a:r>
            <a:r>
              <a:rPr lang="en-US" dirty="0">
                <a:latin typeface="Times New Roman" panose="02020603050405020304" pitchFamily="18" charset="0"/>
                <a:ea typeface="Calibri" panose="020F0502020204030204" pitchFamily="34" charset="0"/>
                <a:cs typeface="Times New Roman" panose="02020603050405020304" pitchFamily="18" charset="0"/>
              </a:rPr>
              <a:t> et al. (2014), and A.A., E. </a:t>
            </a:r>
            <a:r>
              <a:rPr lang="en-US" dirty="0" err="1">
                <a:latin typeface="Times New Roman" panose="02020603050405020304" pitchFamily="18" charset="0"/>
                <a:ea typeface="Calibri" panose="020F0502020204030204" pitchFamily="34" charset="0"/>
                <a:cs typeface="Times New Roman" panose="02020603050405020304" pitchFamily="18" charset="0"/>
              </a:rPr>
              <a:t>Rönnblom</a:t>
            </a:r>
            <a:r>
              <a:rPr lang="en-US" dirty="0">
                <a:latin typeface="Times New Roman" panose="02020603050405020304" pitchFamily="18" charset="0"/>
                <a:ea typeface="Calibri" panose="020F0502020204030204" pitchFamily="34" charset="0"/>
                <a:cs typeface="Times New Roman" panose="02020603050405020304" pitchFamily="18" charset="0"/>
              </a:rPr>
              <a:t> (2019). The </a:t>
            </a:r>
            <a:r>
              <a:rPr lang="en-US" dirty="0" err="1">
                <a:latin typeface="Times New Roman" panose="02020603050405020304" pitchFamily="18" charset="0"/>
                <a:ea typeface="Calibri" panose="020F0502020204030204" pitchFamily="34" charset="0"/>
                <a:cs typeface="Times New Roman" panose="02020603050405020304" pitchFamily="18" charset="0"/>
              </a:rPr>
              <a:t>phytocenotic</a:t>
            </a:r>
            <a:r>
              <a:rPr lang="en-US" dirty="0">
                <a:latin typeface="Times New Roman" panose="02020603050405020304" pitchFamily="18" charset="0"/>
                <a:ea typeface="Calibri" panose="020F0502020204030204" pitchFamily="34" charset="0"/>
                <a:cs typeface="Times New Roman" panose="02020603050405020304" pitchFamily="18" charset="0"/>
              </a:rPr>
              <a:t> features of the sampled area were assessed following the recommendations of I. </a:t>
            </a:r>
            <a:r>
              <a:rPr lang="en-US" dirty="0" err="1">
                <a:latin typeface="Times New Roman" panose="02020603050405020304" pitchFamily="18" charset="0"/>
                <a:ea typeface="Calibri" panose="020F0502020204030204" pitchFamily="34" charset="0"/>
                <a:cs typeface="Times New Roman" panose="02020603050405020304" pitchFamily="18" charset="0"/>
              </a:rPr>
              <a:t>Hryhori</a:t>
            </a:r>
            <a:r>
              <a:rPr lang="en-US" dirty="0">
                <a:latin typeface="Times New Roman" panose="02020603050405020304" pitchFamily="18" charset="0"/>
                <a:ea typeface="Calibri" panose="020F0502020204030204" pitchFamily="34" charset="0"/>
                <a:cs typeface="Times New Roman" panose="02020603050405020304" pitchFamily="18" charset="0"/>
              </a:rPr>
              <a:t> and V. </a:t>
            </a:r>
            <a:r>
              <a:rPr lang="en-US" dirty="0" err="1">
                <a:latin typeface="Times New Roman" panose="02020603050405020304" pitchFamily="18" charset="0"/>
                <a:ea typeface="Calibri" panose="020F0502020204030204" pitchFamily="34" charset="0"/>
                <a:cs typeface="Times New Roman" panose="02020603050405020304" pitchFamily="18" charset="0"/>
              </a:rPr>
              <a:t>Solomakha</a:t>
            </a:r>
            <a:r>
              <a:rPr lang="en-US" dirty="0">
                <a:latin typeface="Times New Roman" panose="02020603050405020304" pitchFamily="18" charset="0"/>
                <a:ea typeface="Calibri" panose="020F0502020204030204" pitchFamily="34" charset="0"/>
                <a:cs typeface="Times New Roman" panose="02020603050405020304" pitchFamily="18" charset="0"/>
              </a:rPr>
              <a:t> (2002). Typically, such artificial flowering communities are stratified into three layers by height: the first layer up to 30-40 cm, the second layer from 40-80 cm, and the third layer from 80-100 cm and higher.</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p:cNvSpPr txBox="1"/>
          <p:nvPr/>
        </p:nvSpPr>
        <p:spPr>
          <a:xfrm>
            <a:off x="11430000" y="166254"/>
            <a:ext cx="306494" cy="369332"/>
          </a:xfrm>
          <a:prstGeom prst="rect">
            <a:avLst/>
          </a:prstGeom>
          <a:noFill/>
        </p:spPr>
        <p:txBody>
          <a:bodyPr wrap="none" rtlCol="0">
            <a:spAutoFit/>
          </a:bodyPr>
          <a:lstStyle/>
          <a:p>
            <a:r>
              <a:rPr lang="en-US" dirty="0" smtClean="0"/>
              <a:t>8</a:t>
            </a:r>
            <a:endParaRPr lang="en-US" dirty="0"/>
          </a:p>
        </p:txBody>
      </p:sp>
    </p:spTree>
    <p:extLst>
      <p:ext uri="{BB962C8B-B14F-4D97-AF65-F5344CB8AC3E}">
        <p14:creationId xmlns:p14="http://schemas.microsoft.com/office/powerpoint/2010/main" val="4122748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0836" y="4072017"/>
            <a:ext cx="12081164" cy="2585323"/>
          </a:xfrm>
          <a:prstGeom prst="rect">
            <a:avLst/>
          </a:prstGeom>
        </p:spPr>
        <p:txBody>
          <a:bodyPr wrap="square">
            <a:spAutoFit/>
          </a:bodyPr>
          <a:lstStyle/>
          <a:p>
            <a:r>
              <a:rPr lang="en-US" dirty="0">
                <a:latin typeface="Arial" panose="020B0604020202020204" pitchFamily="34" charset="0"/>
                <a:cs typeface="Arial" panose="020B0604020202020204" pitchFamily="34" charset="0"/>
              </a:rPr>
              <a:t>In Ukraine, areas with ornamental grasses in urban ecosystems are rare. Their presence is usually linked to a lack of funds for mowing lawns. However, in flowerbed and decorative design, species and varieties of grasses and perennials are increasingly being introduced, including </a:t>
            </a:r>
            <a:r>
              <a:rPr lang="en-US" i="1" dirty="0">
                <a:latin typeface="Arial" panose="020B0604020202020204" pitchFamily="34" charset="0"/>
                <a:cs typeface="Arial" panose="020B0604020202020204" pitchFamily="34" charset="0"/>
              </a:rPr>
              <a:t>Salvia </a:t>
            </a:r>
            <a:r>
              <a:rPr lang="en-US" i="1" dirty="0" err="1">
                <a:latin typeface="Arial" panose="020B0604020202020204" pitchFamily="34" charset="0"/>
                <a:cs typeface="Arial" panose="020B0604020202020204" pitchFamily="34" charset="0"/>
              </a:rPr>
              <a:t>nemorosa</a:t>
            </a:r>
            <a:r>
              <a:rPr lang="en-US" i="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 'Compact Violet' and 'Compact Bright Rose</a:t>
            </a:r>
            <a:r>
              <a:rPr lang="en-US" i="1" dirty="0">
                <a:latin typeface="Arial" panose="020B0604020202020204" pitchFamily="34" charset="0"/>
                <a:cs typeface="Arial" panose="020B0604020202020204" pitchFamily="34" charset="0"/>
              </a:rPr>
              <a:t>,' Artemisia </a:t>
            </a:r>
            <a:r>
              <a:rPr lang="en-US" i="1" dirty="0" err="1">
                <a:latin typeface="Arial" panose="020B0604020202020204" pitchFamily="34" charset="0"/>
                <a:cs typeface="Arial" panose="020B0604020202020204" pitchFamily="34" charset="0"/>
              </a:rPr>
              <a:t>dracunculus</a:t>
            </a:r>
            <a:r>
              <a:rPr lang="en-US" i="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 </a:t>
            </a:r>
            <a:r>
              <a:rPr lang="en-US" i="1" dirty="0" err="1">
                <a:latin typeface="Arial" panose="020B0604020202020204" pitchFamily="34" charset="0"/>
                <a:cs typeface="Arial" panose="020B0604020202020204" pitchFamily="34" charset="0"/>
              </a:rPr>
              <a:t>Calamagrostis</a:t>
            </a:r>
            <a:r>
              <a:rPr lang="en-US" i="1"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acutiflora</a:t>
            </a:r>
            <a:r>
              <a:rPr lang="en-US" i="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'Karl </a:t>
            </a:r>
            <a:r>
              <a:rPr lang="en-US" dirty="0" err="1">
                <a:latin typeface="Arial" panose="020B0604020202020204" pitchFamily="34" charset="0"/>
                <a:cs typeface="Arial" panose="020B0604020202020204" pitchFamily="34" charset="0"/>
              </a:rPr>
              <a:t>Foerster</a:t>
            </a:r>
            <a:r>
              <a:rPr lang="en-US" dirty="0">
                <a:latin typeface="Arial" panose="020B0604020202020204" pitchFamily="34" charset="0"/>
                <a:cs typeface="Arial" panose="020B0604020202020204" pitchFamily="34" charset="0"/>
              </a:rPr>
              <a:t>,' among others. An example of such areas can be found in the planting of </a:t>
            </a:r>
            <a:r>
              <a:rPr lang="en-US" i="1" dirty="0" err="1">
                <a:latin typeface="Arial" panose="020B0604020202020204" pitchFamily="34" charset="0"/>
                <a:cs typeface="Arial" panose="020B0604020202020204" pitchFamily="34" charset="0"/>
              </a:rPr>
              <a:t>Rudbeckia</a:t>
            </a:r>
            <a:r>
              <a:rPr lang="en-US" i="1"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hirta</a:t>
            </a:r>
            <a:r>
              <a:rPr lang="en-US" dirty="0">
                <a:latin typeface="Arial" panose="020B0604020202020204" pitchFamily="34" charset="0"/>
                <a:cs typeface="Arial" panose="020B0604020202020204" pitchFamily="34" charset="0"/>
              </a:rPr>
              <a:t> L., </a:t>
            </a:r>
            <a:r>
              <a:rPr lang="en-US" i="1" dirty="0" err="1">
                <a:latin typeface="Arial" panose="020B0604020202020204" pitchFamily="34" charset="0"/>
                <a:cs typeface="Arial" panose="020B0604020202020204" pitchFamily="34" charset="0"/>
              </a:rPr>
              <a:t>Stipa</a:t>
            </a:r>
            <a:r>
              <a:rPr lang="en-US" i="1"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capillata</a:t>
            </a:r>
            <a:r>
              <a:rPr lang="en-US" dirty="0">
                <a:latin typeface="Arial" panose="020B0604020202020204" pitchFamily="34" charset="0"/>
                <a:cs typeface="Arial" panose="020B0604020202020204" pitchFamily="34" charset="0"/>
              </a:rPr>
              <a:t> L., </a:t>
            </a:r>
            <a:r>
              <a:rPr lang="en-US" i="1" dirty="0" err="1">
                <a:latin typeface="Arial" panose="020B0604020202020204" pitchFamily="34" charset="0"/>
                <a:cs typeface="Arial" panose="020B0604020202020204" pitchFamily="34" charset="0"/>
              </a:rPr>
              <a:t>Calamagrostis</a:t>
            </a:r>
            <a:r>
              <a:rPr lang="en-US" i="1"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acutiflora</a:t>
            </a:r>
            <a:r>
              <a:rPr lang="en-US"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Briza</a:t>
            </a:r>
            <a:r>
              <a:rPr lang="en-US" i="1" dirty="0">
                <a:latin typeface="Arial" panose="020B0604020202020204" pitchFamily="34" charset="0"/>
                <a:cs typeface="Arial" panose="020B0604020202020204" pitchFamily="34" charset="0"/>
              </a:rPr>
              <a:t> media</a:t>
            </a:r>
            <a:r>
              <a:rPr lang="en-US" dirty="0">
                <a:latin typeface="Arial" panose="020B0604020202020204" pitchFamily="34" charset="0"/>
                <a:cs typeface="Arial" panose="020B0604020202020204" pitchFamily="34" charset="0"/>
              </a:rPr>
              <a:t> L., </a:t>
            </a:r>
            <a:r>
              <a:rPr lang="en-US" i="1" dirty="0" err="1">
                <a:latin typeface="Arial" panose="020B0604020202020204" pitchFamily="34" charset="0"/>
                <a:cs typeface="Arial" panose="020B0604020202020204" pitchFamily="34" charset="0"/>
              </a:rPr>
              <a:t>Lavandula</a:t>
            </a:r>
            <a:r>
              <a:rPr lang="en-US" i="1"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angustifolia</a:t>
            </a:r>
            <a:r>
              <a:rPr lang="en-US" dirty="0">
                <a:latin typeface="Arial" panose="020B0604020202020204" pitchFamily="34" charset="0"/>
                <a:cs typeface="Arial" panose="020B0604020202020204" pitchFamily="34" charset="0"/>
              </a:rPr>
              <a:t> Mill. along </a:t>
            </a:r>
            <a:r>
              <a:rPr lang="en-US" dirty="0" err="1">
                <a:latin typeface="Arial" panose="020B0604020202020204" pitchFamily="34" charset="0"/>
                <a:cs typeface="Arial" panose="020B0604020202020204" pitchFamily="34" charset="0"/>
              </a:rPr>
              <a:t>Horodotska</a:t>
            </a:r>
            <a:r>
              <a:rPr lang="en-US" dirty="0">
                <a:latin typeface="Arial" panose="020B0604020202020204" pitchFamily="34" charset="0"/>
                <a:cs typeface="Arial" panose="020B0604020202020204" pitchFamily="34" charset="0"/>
              </a:rPr>
              <a:t> Street near the railway station in </a:t>
            </a:r>
            <a:r>
              <a:rPr lang="en-US" dirty="0" err="1">
                <a:latin typeface="Arial" panose="020B0604020202020204" pitchFamily="34" charset="0"/>
                <a:cs typeface="Arial" panose="020B0604020202020204" pitchFamily="34" charset="0"/>
              </a:rPr>
              <a:t>Lviv</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A mixture of </a:t>
            </a:r>
            <a:r>
              <a:rPr lang="en-US" i="1" dirty="0" err="1">
                <a:latin typeface="Arial" panose="020B0604020202020204" pitchFamily="34" charset="0"/>
                <a:cs typeface="Arial" panose="020B0604020202020204" pitchFamily="34" charset="0"/>
              </a:rPr>
              <a:t>Agropyron</a:t>
            </a:r>
            <a:r>
              <a:rPr lang="en-US" i="1"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cristatum</a:t>
            </a:r>
            <a:r>
              <a:rPr lang="en-US" dirty="0">
                <a:latin typeface="Arial" panose="020B0604020202020204" pitchFamily="34" charset="0"/>
                <a:cs typeface="Arial" panose="020B0604020202020204" pitchFamily="34" charset="0"/>
              </a:rPr>
              <a:t> (L.) </a:t>
            </a:r>
            <a:r>
              <a:rPr lang="en-US" dirty="0" err="1">
                <a:latin typeface="Arial" panose="020B0604020202020204" pitchFamily="34" charset="0"/>
                <a:cs typeface="Arial" panose="020B0604020202020204" pitchFamily="34" charset="0"/>
              </a:rPr>
              <a:t>Gaertn</a:t>
            </a:r>
            <a:r>
              <a:rPr lang="en-US"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Stipa</a:t>
            </a:r>
            <a:r>
              <a:rPr lang="en-US" i="1"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capillata</a:t>
            </a:r>
            <a:r>
              <a:rPr lang="en-US" dirty="0">
                <a:latin typeface="Arial" panose="020B0604020202020204" pitchFamily="34" charset="0"/>
                <a:cs typeface="Arial" panose="020B0604020202020204" pitchFamily="34" charset="0"/>
              </a:rPr>
              <a:t> L., </a:t>
            </a:r>
            <a:r>
              <a:rPr lang="en-US" i="1" dirty="0">
                <a:latin typeface="Arial" panose="020B0604020202020204" pitchFamily="34" charset="0"/>
                <a:cs typeface="Arial" panose="020B0604020202020204" pitchFamily="34" charset="0"/>
              </a:rPr>
              <a:t>Salvia </a:t>
            </a:r>
            <a:r>
              <a:rPr lang="en-US" i="1" dirty="0" err="1">
                <a:latin typeface="Arial" panose="020B0604020202020204" pitchFamily="34" charset="0"/>
                <a:cs typeface="Arial" panose="020B0604020202020204" pitchFamily="34" charset="0"/>
              </a:rPr>
              <a:t>nemorosa</a:t>
            </a:r>
            <a:r>
              <a:rPr lang="en-US" dirty="0">
                <a:latin typeface="Arial" panose="020B0604020202020204" pitchFamily="34" charset="0"/>
                <a:cs typeface="Arial" panose="020B0604020202020204" pitchFamily="34" charset="0"/>
              </a:rPr>
              <a:t> L. 'Compact Violet,' </a:t>
            </a:r>
            <a:r>
              <a:rPr lang="en-US" i="1" dirty="0" err="1">
                <a:latin typeface="Arial" panose="020B0604020202020204" pitchFamily="34" charset="0"/>
                <a:cs typeface="Arial" panose="020B0604020202020204" pitchFamily="34" charset="0"/>
              </a:rPr>
              <a:t>Festuca</a:t>
            </a:r>
            <a:r>
              <a:rPr lang="en-US" i="1"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ovina</a:t>
            </a:r>
            <a:r>
              <a:rPr lang="en-US" i="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a:t>
            </a:r>
            <a:r>
              <a:rPr lang="uk-UA"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lang="en-US" i="1" dirty="0">
                <a:latin typeface="Arial" panose="020B0604020202020204" pitchFamily="34" charset="0"/>
                <a:cs typeface="Arial" panose="020B0604020202020204" pitchFamily="34" charset="0"/>
              </a:rPr>
              <a:t>Coreopsis </a:t>
            </a:r>
            <a:r>
              <a:rPr lang="en-US" i="1" dirty="0" err="1">
                <a:latin typeface="Arial" panose="020B0604020202020204" pitchFamily="34" charset="0"/>
                <a:cs typeface="Arial" panose="020B0604020202020204" pitchFamily="34" charset="0"/>
              </a:rPr>
              <a:t>lanceolata</a:t>
            </a:r>
            <a:r>
              <a:rPr lang="en-US" i="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 and </a:t>
            </a:r>
            <a:r>
              <a:rPr lang="en-US" i="1" dirty="0">
                <a:latin typeface="Arial" panose="020B0604020202020204" pitchFamily="34" charset="0"/>
                <a:cs typeface="Arial" panose="020B0604020202020204" pitchFamily="34" charset="0"/>
              </a:rPr>
              <a:t>Papaver </a:t>
            </a:r>
            <a:r>
              <a:rPr lang="en-US" i="1" dirty="0" err="1">
                <a:latin typeface="Arial" panose="020B0604020202020204" pitchFamily="34" charset="0"/>
                <a:cs typeface="Arial" panose="020B0604020202020204" pitchFamily="34" charset="0"/>
              </a:rPr>
              <a:t>rhoeas</a:t>
            </a:r>
            <a:r>
              <a:rPr lang="en-US" dirty="0">
                <a:latin typeface="Arial" panose="020B0604020202020204" pitchFamily="34" charset="0"/>
                <a:cs typeface="Arial" panose="020B0604020202020204" pitchFamily="34" charset="0"/>
              </a:rPr>
              <a:t> L. is seen on a traffic junction at </a:t>
            </a:r>
            <a:r>
              <a:rPr lang="en-US" dirty="0" err="1">
                <a:latin typeface="Arial" panose="020B0604020202020204" pitchFamily="34" charset="0"/>
                <a:cs typeface="Arial" panose="020B0604020202020204" pitchFamily="34" charset="0"/>
              </a:rPr>
              <a:t>Soborna</a:t>
            </a:r>
            <a:r>
              <a:rPr lang="en-US" dirty="0">
                <a:latin typeface="Arial" panose="020B0604020202020204" pitchFamily="34" charset="0"/>
                <a:cs typeface="Arial" panose="020B0604020202020204" pitchFamily="34" charset="0"/>
              </a:rPr>
              <a:t> Square in </a:t>
            </a:r>
            <a:r>
              <a:rPr lang="en-US" dirty="0" err="1">
                <a:latin typeface="Arial" panose="020B0604020202020204" pitchFamily="34" charset="0"/>
                <a:cs typeface="Arial" panose="020B0604020202020204" pitchFamily="34" charset="0"/>
              </a:rPr>
              <a:t>Bila</a:t>
            </a:r>
            <a:r>
              <a:rPr lang="en-US" dirty="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Tserkva</a:t>
            </a: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Although a decade ago, annual plants dominated the flowerbeds in </a:t>
            </a:r>
            <a:r>
              <a:rPr lang="en-US" dirty="0" err="1">
                <a:latin typeface="Arial" panose="020B0604020202020204" pitchFamily="34" charset="0"/>
                <a:cs typeface="Arial" panose="020B0604020202020204" pitchFamily="34" charset="0"/>
              </a:rPr>
              <a:t>Bila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Tserkva</a:t>
            </a:r>
            <a:r>
              <a:rPr lang="en-US" dirty="0">
                <a:latin typeface="Arial" panose="020B0604020202020204" pitchFamily="34" charset="0"/>
                <a:cs typeface="Arial" panose="020B0604020202020204" pitchFamily="34" charset="0"/>
              </a:rPr>
              <a:t>, they were more costly to cultivate and maintain (</a:t>
            </a:r>
            <a:r>
              <a:rPr lang="en-US" dirty="0" err="1">
                <a:latin typeface="Arial" panose="020B0604020202020204" pitchFamily="34" charset="0"/>
                <a:cs typeface="Arial" panose="020B0604020202020204" pitchFamily="34" charset="0"/>
              </a:rPr>
              <a:t>Ishchuk</a:t>
            </a:r>
            <a:r>
              <a:rPr lang="en-US" dirty="0">
                <a:latin typeface="Arial" panose="020B0604020202020204" pitchFamily="34" charset="0"/>
                <a:cs typeface="Arial" panose="020B0604020202020204" pitchFamily="34" charset="0"/>
              </a:rPr>
              <a:t>, 2012).</a:t>
            </a:r>
          </a:p>
        </p:txBody>
      </p:sp>
      <p:pic>
        <p:nvPicPr>
          <p:cNvPr id="5" name="Рисунок 4" descr="G:\ARCHIV\Євротур Сир + Шоколад 23-29.07.2023\Телефон\23\20230730_05491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0800000">
            <a:off x="0" y="447674"/>
            <a:ext cx="5702300" cy="2609850"/>
          </a:xfrm>
          <a:prstGeom prst="rect">
            <a:avLst/>
          </a:prstGeom>
          <a:noFill/>
          <a:ln>
            <a:noFill/>
          </a:ln>
        </p:spPr>
      </p:pic>
      <p:pic>
        <p:nvPicPr>
          <p:cNvPr id="6" name="Рисунок 5" descr="D:\MEY DOC\Publicacia\Publicacia 2023\Етноботаніка\Ост. вар\112.jpg"/>
          <p:cNvPicPr/>
          <p:nvPr/>
        </p:nvPicPr>
        <p:blipFill>
          <a:blip r:embed="rId3">
            <a:extLst>
              <a:ext uri="{28A0092B-C50C-407E-A947-70E740481C1C}">
                <a14:useLocalDpi xmlns:a14="http://schemas.microsoft.com/office/drawing/2010/main" val="0"/>
              </a:ext>
            </a:extLst>
          </a:blip>
          <a:srcRect/>
          <a:stretch>
            <a:fillRect/>
          </a:stretch>
        </p:blipFill>
        <p:spPr bwMode="auto">
          <a:xfrm>
            <a:off x="5915429" y="447674"/>
            <a:ext cx="6151880" cy="3054350"/>
          </a:xfrm>
          <a:prstGeom prst="rect">
            <a:avLst/>
          </a:prstGeom>
          <a:noFill/>
          <a:ln>
            <a:noFill/>
          </a:ln>
        </p:spPr>
      </p:pic>
      <p:sp>
        <p:nvSpPr>
          <p:cNvPr id="7" name="Прямоугольник 6"/>
          <p:cNvSpPr/>
          <p:nvPr/>
        </p:nvSpPr>
        <p:spPr>
          <a:xfrm>
            <a:off x="5915429" y="3425686"/>
            <a:ext cx="6096000" cy="646331"/>
          </a:xfrm>
          <a:prstGeom prst="rect">
            <a:avLst/>
          </a:prstGeom>
        </p:spPr>
        <p:txBody>
          <a:bodyPr>
            <a:spAutoFit/>
          </a:bodyPr>
          <a:lstStyle/>
          <a:p>
            <a:pPr indent="450215" algn="ctr">
              <a:spcAft>
                <a:spcPts val="0"/>
              </a:spcAft>
            </a:pPr>
            <a:r>
              <a:rPr lang="en-US" b="1" dirty="0" smtClean="0">
                <a:latin typeface="Times New Roman" panose="02020603050405020304" pitchFamily="18" charset="0"/>
                <a:ea typeface="Calibri" panose="020F0502020204030204" pitchFamily="34" charset="0"/>
                <a:cs typeface="Times New Roman" panose="02020603050405020304" pitchFamily="18" charset="0"/>
              </a:rPr>
              <a:t>Ornamental </a:t>
            </a:r>
            <a:r>
              <a:rPr lang="en-US" b="1" dirty="0">
                <a:latin typeface="Times New Roman" panose="02020603050405020304" pitchFamily="18" charset="0"/>
                <a:ea typeface="Calibri" panose="020F0502020204030204" pitchFamily="34" charset="0"/>
                <a:cs typeface="Times New Roman" panose="02020603050405020304" pitchFamily="18" charset="0"/>
              </a:rPr>
              <a:t>grasses on a traffic junction at </a:t>
            </a:r>
            <a:r>
              <a:rPr lang="en-US" b="1" dirty="0" err="1">
                <a:latin typeface="Times New Roman" panose="02020603050405020304" pitchFamily="18" charset="0"/>
                <a:ea typeface="Calibri" panose="020F0502020204030204" pitchFamily="34" charset="0"/>
                <a:cs typeface="Times New Roman" panose="02020603050405020304" pitchFamily="18" charset="0"/>
              </a:rPr>
              <a:t>Soborna</a:t>
            </a:r>
            <a:r>
              <a:rPr lang="en-US" b="1" dirty="0">
                <a:latin typeface="Times New Roman" panose="02020603050405020304" pitchFamily="18" charset="0"/>
                <a:ea typeface="Calibri" panose="020F0502020204030204" pitchFamily="34" charset="0"/>
                <a:cs typeface="Times New Roman" panose="02020603050405020304" pitchFamily="18" charset="0"/>
              </a:rPr>
              <a:t> Square in </a:t>
            </a:r>
            <a:r>
              <a:rPr lang="en-US" b="1" dirty="0" err="1">
                <a:latin typeface="Times New Roman" panose="02020603050405020304" pitchFamily="18" charset="0"/>
                <a:ea typeface="Calibri" panose="020F0502020204030204" pitchFamily="34" charset="0"/>
                <a:cs typeface="Times New Roman" panose="02020603050405020304" pitchFamily="18" charset="0"/>
              </a:rPr>
              <a:t>Bila</a:t>
            </a:r>
            <a:r>
              <a:rPr lang="en-US" b="1" dirty="0">
                <a:latin typeface="Times New Roman" panose="02020603050405020304" pitchFamily="18" charset="0"/>
                <a:ea typeface="Calibri" panose="020F0502020204030204" pitchFamily="34" charset="0"/>
                <a:cs typeface="Times New Roman" panose="02020603050405020304" pitchFamily="18" charset="0"/>
              </a:rPr>
              <a:t> </a:t>
            </a:r>
            <a:r>
              <a:rPr lang="en-US" b="1" dirty="0" err="1">
                <a:latin typeface="Times New Roman" panose="02020603050405020304" pitchFamily="18" charset="0"/>
                <a:ea typeface="Calibri" panose="020F0502020204030204" pitchFamily="34" charset="0"/>
                <a:cs typeface="Times New Roman" panose="02020603050405020304" pitchFamily="18" charset="0"/>
              </a:rPr>
              <a:t>Tserkva</a:t>
            </a:r>
            <a:r>
              <a:rPr lang="en-US" b="1" dirty="0">
                <a:latin typeface="Times New Roman" panose="02020603050405020304" pitchFamily="18" charset="0"/>
                <a:ea typeface="Calibri" panose="020F0502020204030204" pitchFamily="34" charset="0"/>
                <a:cs typeface="Times New Roman" panose="02020603050405020304" pitchFamily="18" charset="0"/>
              </a:rPr>
              <a: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Прямоугольник 7"/>
          <p:cNvSpPr/>
          <p:nvPr/>
        </p:nvSpPr>
        <p:spPr>
          <a:xfrm>
            <a:off x="0" y="3046269"/>
            <a:ext cx="5702300" cy="1200329"/>
          </a:xfrm>
          <a:prstGeom prst="rect">
            <a:avLst/>
          </a:prstGeom>
        </p:spPr>
        <p:txBody>
          <a:bodyPr wrap="square">
            <a:spAutoFit/>
          </a:bodyPr>
          <a:lstStyle/>
          <a:p>
            <a:pPr indent="450215" algn="ctr">
              <a:spcAft>
                <a:spcPts val="0"/>
              </a:spcAft>
            </a:pPr>
            <a:r>
              <a:rPr lang="en-US" b="1" dirty="0" smtClean="0">
                <a:latin typeface="Times New Roman" panose="02020603050405020304" pitchFamily="18" charset="0"/>
                <a:ea typeface="Calibri" panose="020F0502020204030204" pitchFamily="34" charset="0"/>
                <a:cs typeface="Times New Roman" panose="02020603050405020304" pitchFamily="18" charset="0"/>
              </a:rPr>
              <a:t>Planting </a:t>
            </a:r>
            <a:r>
              <a:rPr lang="en-US" b="1" dirty="0">
                <a:latin typeface="Times New Roman" panose="02020603050405020304" pitchFamily="18" charset="0"/>
                <a:ea typeface="Calibri" panose="020F0502020204030204" pitchFamily="34" charset="0"/>
                <a:cs typeface="Times New Roman" panose="02020603050405020304" pitchFamily="18" charset="0"/>
              </a:rPr>
              <a:t>of </a:t>
            </a:r>
            <a:r>
              <a:rPr lang="en-US" b="1" dirty="0" err="1">
                <a:latin typeface="Times New Roman" panose="02020603050405020304" pitchFamily="18" charset="0"/>
                <a:ea typeface="Calibri" panose="020F0502020204030204" pitchFamily="34" charset="0"/>
                <a:cs typeface="Times New Roman" panose="02020603050405020304" pitchFamily="18" charset="0"/>
              </a:rPr>
              <a:t>Rudbeckia</a:t>
            </a:r>
            <a:r>
              <a:rPr lang="en-US" b="1" dirty="0">
                <a:latin typeface="Times New Roman" panose="02020603050405020304" pitchFamily="18" charset="0"/>
                <a:ea typeface="Calibri" panose="020F0502020204030204" pitchFamily="34" charset="0"/>
                <a:cs typeface="Times New Roman" panose="02020603050405020304" pitchFamily="18" charset="0"/>
              </a:rPr>
              <a:t> </a:t>
            </a:r>
            <a:r>
              <a:rPr lang="en-US" b="1" dirty="0" err="1">
                <a:latin typeface="Times New Roman" panose="02020603050405020304" pitchFamily="18" charset="0"/>
                <a:ea typeface="Calibri" panose="020F0502020204030204" pitchFamily="34" charset="0"/>
                <a:cs typeface="Times New Roman" panose="02020603050405020304" pitchFamily="18" charset="0"/>
              </a:rPr>
              <a:t>hirta</a:t>
            </a:r>
            <a:r>
              <a:rPr lang="en-US" b="1" dirty="0">
                <a:latin typeface="Times New Roman" panose="02020603050405020304" pitchFamily="18" charset="0"/>
                <a:ea typeface="Calibri" panose="020F0502020204030204" pitchFamily="34" charset="0"/>
                <a:cs typeface="Times New Roman" panose="02020603050405020304" pitchFamily="18" charset="0"/>
              </a:rPr>
              <a:t>, </a:t>
            </a:r>
            <a:r>
              <a:rPr lang="en-US" b="1" dirty="0" err="1">
                <a:latin typeface="Times New Roman" panose="02020603050405020304" pitchFamily="18" charset="0"/>
                <a:ea typeface="Calibri" panose="020F0502020204030204" pitchFamily="34" charset="0"/>
                <a:cs typeface="Times New Roman" panose="02020603050405020304" pitchFamily="18" charset="0"/>
              </a:rPr>
              <a:t>Stipa</a:t>
            </a:r>
            <a:r>
              <a:rPr lang="en-US" b="1" dirty="0">
                <a:latin typeface="Times New Roman" panose="02020603050405020304" pitchFamily="18" charset="0"/>
                <a:ea typeface="Calibri" panose="020F0502020204030204" pitchFamily="34" charset="0"/>
                <a:cs typeface="Times New Roman" panose="02020603050405020304" pitchFamily="18" charset="0"/>
              </a:rPr>
              <a:t> </a:t>
            </a:r>
            <a:r>
              <a:rPr lang="en-US" b="1" dirty="0" err="1">
                <a:latin typeface="Times New Roman" panose="02020603050405020304" pitchFamily="18" charset="0"/>
                <a:ea typeface="Calibri" panose="020F0502020204030204" pitchFamily="34" charset="0"/>
                <a:cs typeface="Times New Roman" panose="02020603050405020304" pitchFamily="18" charset="0"/>
              </a:rPr>
              <a:t>capillata</a:t>
            </a:r>
            <a:r>
              <a:rPr lang="en-US" b="1" dirty="0">
                <a:latin typeface="Times New Roman" panose="02020603050405020304" pitchFamily="18" charset="0"/>
                <a:ea typeface="Calibri" panose="020F0502020204030204" pitchFamily="34" charset="0"/>
                <a:cs typeface="Times New Roman" panose="02020603050405020304" pitchFamily="18" charset="0"/>
              </a:rPr>
              <a:t>, </a:t>
            </a:r>
            <a:r>
              <a:rPr lang="en-US" b="1" dirty="0" err="1">
                <a:latin typeface="Times New Roman" panose="02020603050405020304" pitchFamily="18" charset="0"/>
                <a:ea typeface="Calibri" panose="020F0502020204030204" pitchFamily="34" charset="0"/>
                <a:cs typeface="Times New Roman" panose="02020603050405020304" pitchFamily="18" charset="0"/>
              </a:rPr>
              <a:t>Calamagrostis</a:t>
            </a:r>
            <a:r>
              <a:rPr lang="en-US" b="1" dirty="0">
                <a:latin typeface="Times New Roman" panose="02020603050405020304" pitchFamily="18" charset="0"/>
                <a:ea typeface="Calibri" panose="020F0502020204030204" pitchFamily="34" charset="0"/>
                <a:cs typeface="Times New Roman" panose="02020603050405020304" pitchFamily="18" charset="0"/>
              </a:rPr>
              <a:t> </a:t>
            </a:r>
            <a:r>
              <a:rPr lang="en-US" b="1" dirty="0" err="1">
                <a:latin typeface="Times New Roman" panose="02020603050405020304" pitchFamily="18" charset="0"/>
                <a:ea typeface="Calibri" panose="020F0502020204030204" pitchFamily="34" charset="0"/>
                <a:cs typeface="Times New Roman" panose="02020603050405020304" pitchFamily="18" charset="0"/>
              </a:rPr>
              <a:t>acutiflora</a:t>
            </a:r>
            <a:r>
              <a:rPr lang="en-US" b="1" dirty="0">
                <a:latin typeface="Times New Roman" panose="02020603050405020304" pitchFamily="18" charset="0"/>
                <a:ea typeface="Calibri" panose="020F0502020204030204" pitchFamily="34" charset="0"/>
                <a:cs typeface="Times New Roman" panose="02020603050405020304" pitchFamily="18" charset="0"/>
              </a:rPr>
              <a:t>, </a:t>
            </a:r>
            <a:r>
              <a:rPr lang="en-US" b="1" dirty="0" err="1">
                <a:latin typeface="Times New Roman" panose="02020603050405020304" pitchFamily="18" charset="0"/>
                <a:ea typeface="Calibri" panose="020F0502020204030204" pitchFamily="34" charset="0"/>
                <a:cs typeface="Times New Roman" panose="02020603050405020304" pitchFamily="18" charset="0"/>
              </a:rPr>
              <a:t>Briza</a:t>
            </a:r>
            <a:r>
              <a:rPr lang="en-US" b="1" dirty="0">
                <a:latin typeface="Times New Roman" panose="02020603050405020304" pitchFamily="18" charset="0"/>
                <a:ea typeface="Calibri" panose="020F0502020204030204" pitchFamily="34" charset="0"/>
                <a:cs typeface="Times New Roman" panose="02020603050405020304" pitchFamily="18" charset="0"/>
              </a:rPr>
              <a:t> media, </a:t>
            </a:r>
            <a:r>
              <a:rPr lang="en-US" b="1" dirty="0" err="1">
                <a:latin typeface="Times New Roman" panose="02020603050405020304" pitchFamily="18" charset="0"/>
                <a:ea typeface="Calibri" panose="020F0502020204030204" pitchFamily="34" charset="0"/>
                <a:cs typeface="Times New Roman" panose="02020603050405020304" pitchFamily="18" charset="0"/>
              </a:rPr>
              <a:t>Lavandula</a:t>
            </a:r>
            <a:r>
              <a:rPr lang="en-US" b="1" dirty="0">
                <a:latin typeface="Times New Roman" panose="02020603050405020304" pitchFamily="18" charset="0"/>
                <a:ea typeface="Calibri" panose="020F0502020204030204" pitchFamily="34" charset="0"/>
                <a:cs typeface="Times New Roman" panose="02020603050405020304" pitchFamily="18" charset="0"/>
              </a:rPr>
              <a:t> </a:t>
            </a:r>
            <a:r>
              <a:rPr lang="en-US" b="1" dirty="0" err="1">
                <a:latin typeface="Times New Roman" panose="02020603050405020304" pitchFamily="18" charset="0"/>
                <a:ea typeface="Calibri" panose="020F0502020204030204" pitchFamily="34" charset="0"/>
                <a:cs typeface="Times New Roman" panose="02020603050405020304" pitchFamily="18" charset="0"/>
              </a:rPr>
              <a:t>angustifolia</a:t>
            </a:r>
            <a:r>
              <a:rPr lang="en-US" b="1" dirty="0">
                <a:latin typeface="Times New Roman" panose="02020603050405020304" pitchFamily="18" charset="0"/>
                <a:ea typeface="Calibri" panose="020F0502020204030204" pitchFamily="34" charset="0"/>
                <a:cs typeface="Times New Roman" panose="02020603050405020304" pitchFamily="18" charset="0"/>
              </a:rPr>
              <a:t> along </a:t>
            </a:r>
            <a:r>
              <a:rPr lang="en-US" b="1" dirty="0" err="1">
                <a:latin typeface="Times New Roman" panose="02020603050405020304" pitchFamily="18" charset="0"/>
                <a:ea typeface="Calibri" panose="020F0502020204030204" pitchFamily="34" charset="0"/>
                <a:cs typeface="Times New Roman" panose="02020603050405020304" pitchFamily="18" charset="0"/>
              </a:rPr>
              <a:t>Horodotska</a:t>
            </a:r>
            <a:r>
              <a:rPr lang="en-US" b="1" dirty="0">
                <a:latin typeface="Times New Roman" panose="02020603050405020304" pitchFamily="18" charset="0"/>
                <a:ea typeface="Calibri" panose="020F0502020204030204" pitchFamily="34" charset="0"/>
                <a:cs typeface="Times New Roman" panose="02020603050405020304" pitchFamily="18" charset="0"/>
              </a:rPr>
              <a:t> Street near the railway station in </a:t>
            </a:r>
            <a:r>
              <a:rPr lang="en-US" b="1" dirty="0" err="1">
                <a:latin typeface="Times New Roman" panose="02020603050405020304" pitchFamily="18" charset="0"/>
                <a:ea typeface="Calibri" panose="020F0502020204030204" pitchFamily="34" charset="0"/>
                <a:cs typeface="Times New Roman" panose="02020603050405020304" pitchFamily="18" charset="0"/>
              </a:rPr>
              <a:t>Lviv</a:t>
            </a:r>
            <a:r>
              <a:rPr lang="en-US" b="1" dirty="0">
                <a:latin typeface="Times New Roman" panose="02020603050405020304" pitchFamily="18" charset="0"/>
                <a:ea typeface="Calibri" panose="020F0502020204030204" pitchFamily="34" charset="0"/>
                <a:cs typeface="Times New Roman" panose="02020603050405020304" pitchFamily="18" charset="0"/>
              </a:rPr>
              <a: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p:cNvSpPr txBox="1"/>
          <p:nvPr/>
        </p:nvSpPr>
        <p:spPr>
          <a:xfrm>
            <a:off x="11704935" y="78342"/>
            <a:ext cx="306494" cy="369332"/>
          </a:xfrm>
          <a:prstGeom prst="rect">
            <a:avLst/>
          </a:prstGeom>
          <a:noFill/>
        </p:spPr>
        <p:txBody>
          <a:bodyPr wrap="none" rtlCol="0">
            <a:spAutoFit/>
          </a:bodyPr>
          <a:lstStyle/>
          <a:p>
            <a:r>
              <a:rPr lang="en-US" dirty="0" smtClean="0"/>
              <a:t>9</a:t>
            </a:r>
            <a:endParaRPr lang="en-US" dirty="0"/>
          </a:p>
        </p:txBody>
      </p:sp>
    </p:spTree>
    <p:extLst>
      <p:ext uri="{BB962C8B-B14F-4D97-AF65-F5344CB8AC3E}">
        <p14:creationId xmlns:p14="http://schemas.microsoft.com/office/powerpoint/2010/main" val="1395672504"/>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453</TotalTime>
  <Words>2113</Words>
  <Application>Microsoft Office PowerPoint</Application>
  <PresentationFormat>Широкоэкранный</PresentationFormat>
  <Paragraphs>145</Paragraphs>
  <Slides>21</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21</vt:i4>
      </vt:variant>
    </vt:vector>
  </HeadingPairs>
  <TitlesOfParts>
    <vt:vector size="28" baseType="lpstr">
      <vt:lpstr>Arial</vt:lpstr>
      <vt:lpstr>Arial</vt:lpstr>
      <vt:lpstr>Calibri</vt:lpstr>
      <vt:lpstr>Times New Roman</vt:lpstr>
      <vt:lpstr>Trebuchet MS</vt:lpstr>
      <vt:lpstr>Wingdings 3</vt: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22</cp:revision>
  <dcterms:created xsi:type="dcterms:W3CDTF">2023-10-01T12:34:53Z</dcterms:created>
  <dcterms:modified xsi:type="dcterms:W3CDTF">2023-10-01T20:08:52Z</dcterms:modified>
</cp:coreProperties>
</file>