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4"/>
  </p:notesMasterIdLst>
  <p:sldIdLst>
    <p:sldId id="342" r:id="rId2"/>
    <p:sldId id="302" r:id="rId3"/>
    <p:sldId id="304" r:id="rId4"/>
    <p:sldId id="322" r:id="rId5"/>
    <p:sldId id="323" r:id="rId6"/>
    <p:sldId id="324" r:id="rId7"/>
    <p:sldId id="325" r:id="rId8"/>
    <p:sldId id="326" r:id="rId9"/>
    <p:sldId id="327" r:id="rId10"/>
    <p:sldId id="310" r:id="rId11"/>
    <p:sldId id="328" r:id="rId12"/>
    <p:sldId id="329" r:id="rId13"/>
    <p:sldId id="344" r:id="rId14"/>
    <p:sldId id="330" r:id="rId15"/>
    <p:sldId id="331" r:id="rId16"/>
    <p:sldId id="332" r:id="rId17"/>
    <p:sldId id="333" r:id="rId18"/>
    <p:sldId id="334" r:id="rId19"/>
    <p:sldId id="335" r:id="rId20"/>
    <p:sldId id="336" r:id="rId21"/>
    <p:sldId id="337" r:id="rId22"/>
    <p:sldId id="33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C10"/>
    <a:srgbClr val="000066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9" autoAdjust="0"/>
    <p:restoredTop sz="89985" autoAdjust="0"/>
  </p:normalViewPr>
  <p:slideViewPr>
    <p:cSldViewPr>
      <p:cViewPr varScale="1"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9DA512-949F-4EA2-A1A9-A0D058A2E906}" type="datetimeFigureOut">
              <a:rPr lang="ru-RU" smtClean="0"/>
              <a:pPr/>
              <a:t>24.09.2014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6B37D9-0376-49AA-9FD7-FE00FA7BFD5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54927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6B37D9-0376-49AA-9FD7-FE00FA7BFD50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24.09.2014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24.09.2014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24.09.2014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24.09.2014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8.wdp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microsoft.com/office/2007/relationships/hdphoto" Target="../media/hdphoto9.wdp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13.wdp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4.wdp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5.wdp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6.wdp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6.wdp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5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Вітаємо! </a:t>
            </a:r>
            <a:endParaRPr lang="uk-UA" sz="2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uk-UA" sz="2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учасників  міжнародної наукової конференції</a:t>
            </a:r>
          </a:p>
          <a:p>
            <a:pPr algn="ctr"/>
            <a:r>
              <a:rPr lang="uk-UA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«Перспективи розвитку лісового та садово-паркового господарства»</a:t>
            </a:r>
          </a:p>
          <a:p>
            <a:pPr algn="ctr"/>
            <a:endParaRPr lang="uk-UA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 нагоди 105-ї річниці від Дня народження М. І. Бондаренка, випускника Уманського сільськогосподарського інституту, завідувача кафедри лісівництва, меліорації і  декоративного садівництва</a:t>
            </a:r>
            <a:endParaRPr lang="uk-UA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51238" y="4428850"/>
            <a:ext cx="4088683" cy="20621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Довідка</a:t>
            </a:r>
            <a:endParaRPr lang="uk-UA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uk-UA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Кількість публікацій – 82</a:t>
            </a:r>
          </a:p>
          <a:p>
            <a:r>
              <a:rPr lang="uk-UA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Кількість авторів </a:t>
            </a:r>
            <a:r>
              <a:rPr lang="uk-UA" sz="2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uk-UA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134 чол.</a:t>
            </a:r>
          </a:p>
          <a:p>
            <a:r>
              <a:rPr lang="uk-UA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з них –</a:t>
            </a:r>
            <a:r>
              <a:rPr lang="en-US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32 доктори наук, </a:t>
            </a:r>
          </a:p>
          <a:p>
            <a:r>
              <a:rPr lang="uk-UA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в т. ч. 2 іноземних</a:t>
            </a:r>
            <a:endParaRPr lang="uk-U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576" y="4023635"/>
            <a:ext cx="1941429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71296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uk-UA" sz="2800" dirty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uk-UA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квітні 1946 </a:t>
            </a:r>
            <a:r>
              <a:rPr lang="uk-UA" sz="2800" dirty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року М. І. Бондаренко повертається до м. Умані, де влаштовується працювати агрономом відділу декоративного садівництва навчального господарства Уманського сільськогосподарського інституту (УСГІ), з </a:t>
            </a:r>
            <a:r>
              <a:rPr lang="uk-UA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15 травня 1946 </a:t>
            </a:r>
            <a:r>
              <a:rPr lang="uk-UA" sz="2800" dirty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року – старший викладач з декоративного садівництва за сумісництвом.</a:t>
            </a:r>
            <a:endParaRPr lang="ru-RU" sz="2800" dirty="0">
              <a:solidFill>
                <a:srgbClr val="000C1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DSC_044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628" y="2996952"/>
            <a:ext cx="6768752" cy="37444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56201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355" y="247288"/>
            <a:ext cx="9144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uk-UA" sz="2800" dirty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Після війни він багато сил докладає для відновлення декоративного цеху навчального господарства, зруйнованої фашистами оранжереї, особливу увагу звертає на розвиток квіткового насінництва і одночасно з цим викладає студентам інституту курс декоративного садівництва і лісівництва </a:t>
            </a:r>
            <a:r>
              <a:rPr lang="uk-UA" sz="2800" dirty="0" smtClean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solidFill>
                <a:srgbClr val="000C1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14" r="6330"/>
          <a:stretch/>
        </p:blipFill>
        <p:spPr bwMode="auto">
          <a:xfrm>
            <a:off x="127946" y="2924944"/>
            <a:ext cx="4229834" cy="3564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 descr="C:\Users\Sveta\Desktop\Бондаренко1\Бондаренко фото\DSC_002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72" r="3919"/>
          <a:stretch/>
        </p:blipFill>
        <p:spPr bwMode="auto">
          <a:xfrm>
            <a:off x="4671211" y="2924944"/>
            <a:ext cx="4325821" cy="3564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5"/>
          <p:cNvSpPr>
            <a:spLocks noChangeArrowheads="1"/>
          </p:cNvSpPr>
          <p:nvPr/>
        </p:nvSpPr>
        <p:spPr bwMode="auto">
          <a:xfrm rot="14844279">
            <a:off x="1209003" y="3680553"/>
            <a:ext cx="351577" cy="1216744"/>
          </a:xfrm>
          <a:prstGeom prst="downArrow">
            <a:avLst>
              <a:gd name="adj1" fmla="val 55120"/>
              <a:gd name="adj2" fmla="val 42884"/>
            </a:avLst>
          </a:prstGeom>
          <a:solidFill>
            <a:srgbClr val="99CCFF">
              <a:alpha val="39999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auto">
          <a:xfrm rot="14844279">
            <a:off x="4181990" y="3760336"/>
            <a:ext cx="351577" cy="1216744"/>
          </a:xfrm>
          <a:prstGeom prst="downArrow">
            <a:avLst>
              <a:gd name="adj1" fmla="val 55120"/>
              <a:gd name="adj2" fmla="val 42884"/>
            </a:avLst>
          </a:prstGeom>
          <a:solidFill>
            <a:srgbClr val="99CCFF">
              <a:alpha val="39999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931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7400" y="1052736"/>
            <a:ext cx="8820472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uk-UA" sz="3000" dirty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На підставі Постанови Ради Міністрів України «Про розвиток квітникарства в Україні» М. І. Бондаренко звертається до адміністрації інституту з проханням про організацію опорної селекційної насіннєвої дільниці та розширення колекційної ділянки декоративно-квіткових рослин. Його призначено відповідальним за декоративне садівництво з метою продовжити науково-дослідну роботу з декоративного садівництва та квітникарства, яка ним же розпочата в довоєнні роки.</a:t>
            </a:r>
            <a:endParaRPr lang="ru-RU" sz="3000" dirty="0">
              <a:solidFill>
                <a:srgbClr val="000C1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097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Аспірантура\Конференції\Бондаренко 2014\Бондаренко фото\DSC_0043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385"/>
            <a:ext cx="9144000" cy="625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39817" y="6245946"/>
            <a:ext cx="846436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 smtClean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На колекційній ділянці квіткових рослин</a:t>
            </a:r>
            <a:endParaRPr lang="ru-RU" sz="3200" b="1" dirty="0">
              <a:solidFill>
                <a:srgbClr val="000C1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0688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3048" y="188640"/>
            <a:ext cx="860444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uk-UA" sz="2800" dirty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З </a:t>
            </a:r>
            <a:r>
              <a:rPr lang="uk-UA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серпня 1969 </a:t>
            </a:r>
            <a:r>
              <a:rPr lang="uk-UA" sz="2800" dirty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року М. І. Бондаренко призначається завідувачем кафедри меліорації, геодезії, лісівництва і декоративного садівництва, а з </a:t>
            </a:r>
            <a:r>
              <a:rPr lang="uk-UA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198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uk-UA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року переходить працювати на посаду доцента цієї ж кафедри.</a:t>
            </a:r>
            <a:endParaRPr lang="ru-RU" sz="2800" dirty="0">
              <a:solidFill>
                <a:srgbClr val="000C1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Аспірантура\Конференції\Бондаренко 2014\Бондаренко фото\6880524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615" y="2033798"/>
            <a:ext cx="7287314" cy="4707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465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0"/>
            <a:ext cx="896448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uk-UA" sz="2800" dirty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З </a:t>
            </a:r>
            <a:r>
              <a:rPr lang="uk-UA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М. І. Бондаренком </a:t>
            </a:r>
            <a:r>
              <a:rPr lang="uk-UA" sz="2800" dirty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пов’язана ціла епоха захоплення садовими квітами. З ранньої весни, на прилеглій території адміністративного корпусу Уманського національного університету садівництва, розгортався різнокольоровими барвами тюльпановий </a:t>
            </a:r>
            <a:r>
              <a:rPr lang="uk-UA" sz="2800" dirty="0" smtClean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килим, </a:t>
            </a:r>
            <a:r>
              <a:rPr lang="uk-UA" sz="2800" dirty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а влітку розпочинали квітувати жоржини. </a:t>
            </a:r>
            <a:endParaRPr lang="ru-RU" sz="2800" dirty="0">
              <a:solidFill>
                <a:srgbClr val="000C1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9448" y="2769737"/>
            <a:ext cx="5544616" cy="3827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6193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12096" y="332656"/>
            <a:ext cx="5152558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uk-UA" sz="2600" dirty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Виконуючи великий обсяг педагогічної, господарської, керівної та громадської роботи, Микола Іванович впродовж багатьох років проводив наукові дослідження в галузі декоративного садівництва, наслідки яких узагальнено в друкованих працях, а написана ним у співавторстві книга </a:t>
            </a:r>
            <a:r>
              <a:rPr lang="uk-UA" sz="2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«Людина і квіти» </a:t>
            </a:r>
            <a:r>
              <a:rPr lang="uk-UA" sz="2600" dirty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стала посібником з естетики для студентів сільськогосподарських вузів і учнів сільськогосподарських технікумів.</a:t>
            </a:r>
            <a:endParaRPr lang="ru-RU" sz="2600" dirty="0">
              <a:solidFill>
                <a:srgbClr val="000C1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Аспірантура\Конференції\Бондаренко 2014\Бондаренко книги\WP_20140512_13_01_18_SmartShoo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80728"/>
            <a:ext cx="3445373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1437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2643" y="918461"/>
            <a:ext cx="5946877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uk-UA" sz="2500" dirty="0" smtClean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Він </a:t>
            </a:r>
            <a:r>
              <a:rPr lang="uk-UA" sz="2500" dirty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постійно брав участь у створенні зелених і квіткових декоративних масивів, зон відпочинку, надавав висококваліфіковані консультації щодо розмноження та вирощування квітів, дерев, чагарників. Неоціненний вклад вченого у справу охорони навколишнього  середовища, зелених ресурсів природи нашого рідного краю.</a:t>
            </a:r>
            <a:endParaRPr lang="ru-RU" sz="2500" dirty="0">
              <a:solidFill>
                <a:srgbClr val="000C1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5167" y="4499270"/>
            <a:ext cx="4176464" cy="2358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4045"/>
          <a:stretch/>
        </p:blipFill>
        <p:spPr bwMode="auto">
          <a:xfrm>
            <a:off x="216021" y="1124744"/>
            <a:ext cx="2926016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-25085" y="142751"/>
            <a:ext cx="91440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uk-UA" sz="2500" dirty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Добру пам’ять залишив про себе М. І. Бондаренко в нашому місті, інституті та дендрологічному парку «Софіївка». </a:t>
            </a:r>
            <a:endParaRPr lang="ru-RU" sz="2500" dirty="0">
              <a:solidFill>
                <a:srgbClr val="000C1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30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357166"/>
            <a:ext cx="856895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uk-UA" sz="32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Бондаренко </a:t>
            </a:r>
            <a:r>
              <a:rPr lang="uk-UA" sz="3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Мико</a:t>
            </a:r>
            <a:r>
              <a:rPr lang="uk-UA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ла</a:t>
            </a:r>
            <a:r>
              <a:rPr lang="uk-UA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Іванович </a:t>
            </a:r>
            <a:r>
              <a:rPr lang="uk-UA" sz="3200" dirty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нагороджений </a:t>
            </a:r>
            <a:r>
              <a:rPr lang="uk-UA" sz="3200" b="1" dirty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uk-UA" sz="3200" dirty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орденами</a:t>
            </a:r>
            <a:r>
              <a:rPr lang="uk-UA" sz="3200" dirty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uk-UA" sz="3200" b="1" dirty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uk-UA" sz="3200" dirty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медалями</a:t>
            </a:r>
            <a:r>
              <a:rPr lang="uk-UA" sz="3200" dirty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, серед яких: орден Великої Вітчизняної війни І ступеня (31.08.1944 р.), орден Великої Вітчизняної війни ІІ ступеня (20.03.1945 р.), орден Червоного Прапора (26.05.1946 р.) та медалями: медаль за звільнення Варшави, за перемогу над Німеччиною, 20 років Перемоги у Великій Вітчизняній війні, 25 років Перемоги у Великій Вітчизняній війні, медаллю «100 років з дня народження Леніна», 60 років Червоної армії, 30 років Перемоги.</a:t>
            </a:r>
            <a:endParaRPr lang="ru-RU" sz="3200" dirty="0">
              <a:solidFill>
                <a:srgbClr val="000C1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325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00421" y="2739"/>
            <a:ext cx="439248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uk-UA" sz="2800" dirty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uk-UA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1959</a:t>
            </a:r>
            <a:r>
              <a:rPr lang="uk-UA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році </a:t>
            </a:r>
            <a:r>
              <a:rPr lang="uk-UA" sz="2800" dirty="0" smtClean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Бондаренку М. І. присвоєне </a:t>
            </a:r>
            <a:r>
              <a:rPr lang="uk-UA" sz="2800" dirty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почесне звання </a:t>
            </a:r>
            <a:r>
              <a:rPr lang="uk-UA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«Заслужений агроном України». </a:t>
            </a:r>
            <a:r>
              <a:rPr lang="uk-UA" sz="2800" dirty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Він активно займався громадською діяльністю. Неодноразово обирався депутатом міської Ради, народним засідателем у суді міста Умань, був консультантом з питань озеленення міста, очолював оргкомітет з підготовки загальноміської виставки квітів.</a:t>
            </a:r>
            <a:endParaRPr lang="ru-RU" sz="2800" dirty="0">
              <a:solidFill>
                <a:srgbClr val="000C1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76672"/>
            <a:ext cx="4198419" cy="5916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9084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31005" y="1196752"/>
            <a:ext cx="4351321" cy="4601324"/>
          </a:xfrm>
        </p:spPr>
        <p:txBody>
          <a:bodyPr>
            <a:normAutofit/>
          </a:bodyPr>
          <a:lstStyle/>
          <a:p>
            <a:pPr indent="450215" algn="ctr"/>
            <a:r>
              <a:rPr lang="uk-UA" sz="3600" b="1" cap="all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БОНДАРЕНКо</a:t>
            </a:r>
            <a:r>
              <a:rPr lang="uk-UA" sz="3600" b="1" cap="all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b="1" cap="all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МИКОЛа</a:t>
            </a:r>
            <a:r>
              <a:rPr lang="uk-UA" sz="3600" b="1" cap="all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ІВАНОВИЧ: Творчий шлях знаного науковця </a:t>
            </a:r>
            <a:r>
              <a:rPr lang="uk-UA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cap="all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600" b="1" cap="all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sz="3600" b="1" cap="all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909 </a:t>
            </a:r>
            <a:r>
              <a:rPr lang="ru-RU" sz="3600" b="1" cap="all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– 19</a:t>
            </a:r>
            <a:r>
              <a:rPr lang="uk-UA" sz="3600" b="1" cap="all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82</a:t>
            </a:r>
            <a:r>
              <a:rPr lang="ru-RU" sz="3600" b="1" cap="all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294"/>
          <a:stretch/>
        </p:blipFill>
        <p:spPr bwMode="auto">
          <a:xfrm>
            <a:off x="755576" y="961752"/>
            <a:ext cx="3500815" cy="5404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148064" y="5951020"/>
            <a:ext cx="37342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uk-UA" sz="2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Доповідає:</a:t>
            </a:r>
          </a:p>
          <a:p>
            <a:pPr algn="r"/>
            <a:r>
              <a:rPr lang="uk-UA" sz="2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uk-UA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спірант С. А. </a:t>
            </a:r>
            <a:r>
              <a:rPr lang="uk-UA" sz="2400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Масловата</a:t>
            </a:r>
            <a:endParaRPr lang="ru-RU" sz="2400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188640"/>
            <a:ext cx="48413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В.П. </a:t>
            </a:r>
            <a:r>
              <a:rPr lang="uk-UA" sz="28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Шлапак, С</a:t>
            </a:r>
            <a:r>
              <a:rPr lang="uk-UA" sz="2800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. А. </a:t>
            </a:r>
            <a:r>
              <a:rPr lang="uk-UA" sz="2800" dirty="0" err="1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Масловата</a:t>
            </a:r>
            <a:endParaRPr lang="ru-RU" sz="2800" dirty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0209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640960" cy="6313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969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570" y="5903893"/>
            <a:ext cx="84969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Помер Бондаренко Микола Іванович </a:t>
            </a:r>
            <a:endParaRPr lang="uk-UA" sz="2800" b="1" dirty="0" smtClean="0">
              <a:solidFill>
                <a:srgbClr val="000C1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uk-UA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липня 1982 року.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294"/>
          <a:stretch/>
        </p:blipFill>
        <p:spPr bwMode="auto">
          <a:xfrm>
            <a:off x="2657651" y="332655"/>
            <a:ext cx="3684682" cy="535960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9850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6" r="8181"/>
          <a:stretch/>
        </p:blipFill>
        <p:spPr bwMode="auto">
          <a:xfrm>
            <a:off x="228829" y="620688"/>
            <a:ext cx="5643569" cy="5155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857884" y="1643050"/>
            <a:ext cx="31066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Дякую</a:t>
            </a:r>
          </a:p>
          <a:p>
            <a:pPr algn="ctr"/>
            <a:r>
              <a:rPr lang="uk-UA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uk-UA" sz="6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увагу!</a:t>
            </a:r>
            <a:endParaRPr lang="ru-RU" sz="6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0688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571480"/>
            <a:ext cx="813690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uk-UA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Бондаренко Микола </a:t>
            </a:r>
            <a:r>
              <a:rPr lang="uk-UA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Іванович </a:t>
            </a:r>
            <a:r>
              <a:rPr lang="uk-UA" sz="3600" dirty="0" smtClean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uk-UA" sz="3600" dirty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кандидат сільськогосподарських наук, доцент, завідувач кафедри меліорації, геодезії, лісівництва і декоративного садівництва Уманського сільськогосподарського інституту </a:t>
            </a:r>
            <a:r>
              <a:rPr lang="uk-UA" sz="3600" dirty="0" smtClean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1969‑1982 рр.</a:t>
            </a:r>
            <a:r>
              <a:rPr lang="uk-UA" sz="3600" dirty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), нині кафедра лісового господарства Уманського національного університету садівництва, </a:t>
            </a:r>
            <a:r>
              <a:rPr lang="uk-UA" sz="3600" dirty="0" smtClean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знаний </a:t>
            </a:r>
            <a:r>
              <a:rPr lang="uk-UA" sz="3600" dirty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український вчений</a:t>
            </a:r>
            <a:r>
              <a:rPr lang="uk-UA" sz="3600" dirty="0" smtClean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sz="3600" i="1" dirty="0" smtClean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solidFill>
                <a:srgbClr val="000C1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4865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357166"/>
            <a:ext cx="838944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uk-UA" sz="3600" dirty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Народився Микола Іванович </a:t>
            </a:r>
            <a:r>
              <a:rPr lang="uk-UA" sz="3600" dirty="0" smtClean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Бондаренко </a:t>
            </a:r>
            <a:r>
              <a:rPr lang="uk-UA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18 </a:t>
            </a:r>
            <a:r>
              <a:rPr lang="uk-UA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листопада 1909 року </a:t>
            </a:r>
            <a:r>
              <a:rPr lang="uk-UA" sz="3600" dirty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в селі Саша </a:t>
            </a:r>
            <a:r>
              <a:rPr lang="uk-UA" sz="3600" dirty="0" err="1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Теплицького</a:t>
            </a:r>
            <a:r>
              <a:rPr lang="uk-UA" sz="3600" dirty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 району Вінницької області в селянській багатодітній родині середняків, батьки займалися </a:t>
            </a:r>
            <a:r>
              <a:rPr lang="uk-UA" sz="3600" dirty="0" smtClean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землеробством.</a:t>
            </a:r>
          </a:p>
          <a:p>
            <a:pPr indent="457200" algn="just"/>
            <a:r>
              <a:rPr lang="uk-UA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1926-1928 рр.</a:t>
            </a:r>
            <a:r>
              <a:rPr lang="uk-UA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dirty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uk-UA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dirty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учень неповної середньої школи в м. </a:t>
            </a:r>
            <a:r>
              <a:rPr lang="uk-UA" sz="3600" dirty="0" err="1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Теплик</a:t>
            </a:r>
            <a:r>
              <a:rPr lang="uk-UA" sz="3600" dirty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 Вінницької області, а </a:t>
            </a:r>
            <a:r>
              <a:rPr lang="uk-UA" sz="3600" dirty="0" smtClean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з </a:t>
            </a:r>
            <a:r>
              <a:rPr lang="uk-UA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uk-UA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вересня 1928 </a:t>
            </a:r>
            <a:r>
              <a:rPr lang="uk-UA" sz="3600" dirty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року по </a:t>
            </a:r>
            <a:r>
              <a:rPr lang="uk-UA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травень 1930 року </a:t>
            </a:r>
            <a:r>
              <a:rPr lang="uk-UA" sz="3600" dirty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навчався на Уманському </a:t>
            </a:r>
            <a:r>
              <a:rPr lang="uk-UA" sz="3600" dirty="0" err="1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робфаці</a:t>
            </a:r>
            <a:r>
              <a:rPr lang="uk-UA" sz="3600" dirty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solidFill>
                <a:srgbClr val="000C1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6553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71802" y="-128528"/>
            <a:ext cx="5828658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uk-UA" sz="3200" dirty="0" smtClean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uk-UA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10 травня </a:t>
            </a:r>
            <a:r>
              <a:rPr lang="uk-UA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1930 року </a:t>
            </a:r>
            <a:r>
              <a:rPr lang="uk-UA" sz="3200" dirty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uk-UA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11 вересня 1933 </a:t>
            </a:r>
            <a:r>
              <a:rPr lang="uk-UA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року </a:t>
            </a:r>
            <a:r>
              <a:rPr lang="uk-UA" sz="3200" dirty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навчався в Уманському плодово-ягідному інституті, на садівничому факультеті, де захистив дипломну роботу за темою:</a:t>
            </a:r>
            <a:r>
              <a:rPr lang="uk-UA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«Вирощування одноліток яблуні без застосування пенька» </a:t>
            </a:r>
            <a:r>
              <a:rPr lang="uk-UA" sz="3200" dirty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та отримав диплом агронома плодово-ягідного виробництва. Відразу після закінчення інституту був призваний на річну строкову службу.</a:t>
            </a:r>
            <a:endParaRPr lang="ru-RU" sz="3200" dirty="0">
              <a:solidFill>
                <a:srgbClr val="000C1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221"/>
          <a:stretch/>
        </p:blipFill>
        <p:spPr bwMode="auto">
          <a:xfrm>
            <a:off x="107504" y="1472226"/>
            <a:ext cx="2788962" cy="3785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7733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157192"/>
            <a:ext cx="89644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uk-UA" sz="3200" dirty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uk-UA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10 жовтня 1933 </a:t>
            </a:r>
            <a:r>
              <a:rPr lang="uk-UA" sz="3200" dirty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uk-UA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10 жовтня 1934 </a:t>
            </a:r>
            <a:r>
              <a:rPr lang="uk-UA" sz="3200" dirty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років – курсант-однорічник в РККА м. Радомишль Житомирської області 8-ий КАП. </a:t>
            </a:r>
            <a:endParaRPr lang="ru-RU" sz="3200" dirty="0">
              <a:solidFill>
                <a:srgbClr val="000C1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88640"/>
            <a:ext cx="6642484" cy="4867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AutoShape 5"/>
          <p:cNvSpPr>
            <a:spLocks noChangeArrowheads="1"/>
          </p:cNvSpPr>
          <p:nvPr/>
        </p:nvSpPr>
        <p:spPr bwMode="auto">
          <a:xfrm rot="14844279">
            <a:off x="659620" y="3492299"/>
            <a:ext cx="747178" cy="1382409"/>
          </a:xfrm>
          <a:prstGeom prst="downArrow">
            <a:avLst>
              <a:gd name="adj1" fmla="val 55120"/>
              <a:gd name="adj2" fmla="val 42884"/>
            </a:avLst>
          </a:prstGeom>
          <a:solidFill>
            <a:srgbClr val="99CCFF">
              <a:alpha val="39999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3367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877" y="404664"/>
            <a:ext cx="9036496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uk-UA" sz="2800" dirty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З </a:t>
            </a:r>
            <a:r>
              <a:rPr lang="uk-UA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10 жовтня 1934 </a:t>
            </a:r>
            <a:r>
              <a:rPr lang="uk-UA" sz="2800" dirty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року по </a:t>
            </a:r>
            <a:r>
              <a:rPr lang="uk-UA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 грудня 1934 </a:t>
            </a:r>
            <a:r>
              <a:rPr lang="uk-UA" sz="2800" dirty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року М. І. Бондаренка, після закінчення вузу, призначають асистентом кафедри фізіології Уманського сільськогосподарського інституту (УСГІ), де одночасно, до </a:t>
            </a:r>
            <a:r>
              <a:rPr lang="uk-UA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липня 1941 </a:t>
            </a:r>
            <a:r>
              <a:rPr lang="uk-UA" sz="2800" dirty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року він працював на посаді завідувача відділу декоративного садівництва та викладачем декоративного садівництва. В цей час він розпочав свою наукову роботу пов’язану із селекцією деревних порід, а саме тополь, верби та квіткових рослин, зокрема жоржин. Саме це дало можливість молодому агроному використати набуті вузівські знання в практичній роботі зі селекції деревних та квіткових рослин, що в кінцевому рахунку визначило подальшу його </a:t>
            </a:r>
            <a:r>
              <a:rPr lang="uk-UA" sz="2800" dirty="0" smtClean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науково-педагогічну роботу. </a:t>
            </a:r>
            <a:endParaRPr lang="ru-RU" sz="2800" dirty="0">
              <a:solidFill>
                <a:srgbClr val="000C1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5935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65210" y="729584"/>
            <a:ext cx="511256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uk-UA" sz="2800" dirty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Наукова робота була перервана початком Другої світової війни. З </a:t>
            </a:r>
            <a:r>
              <a:rPr lang="uk-UA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липня 1941 </a:t>
            </a:r>
            <a:r>
              <a:rPr lang="uk-UA" sz="2800" dirty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року призваний в армію. Війну прослужив артилеристом. Так, з </a:t>
            </a:r>
            <a:r>
              <a:rPr lang="uk-UA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липня </a:t>
            </a:r>
            <a:r>
              <a:rPr lang="uk-UA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1941 </a:t>
            </a:r>
            <a:r>
              <a:rPr lang="uk-UA" sz="2800" dirty="0" smtClean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року </a:t>
            </a:r>
            <a:r>
              <a:rPr lang="uk-UA" sz="2800" dirty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uk-UA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серпень 1942</a:t>
            </a:r>
            <a:r>
              <a:rPr lang="uk-UA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року заступник командира батареї, а згодом </a:t>
            </a:r>
            <a:r>
              <a:rPr lang="uk-UA" sz="2800" dirty="0" smtClean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‑ помічник </a:t>
            </a:r>
            <a:r>
              <a:rPr lang="uk-UA" sz="2800" dirty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начальника штабу артилерійського дивізіону </a:t>
            </a:r>
            <a:r>
              <a:rPr lang="uk-UA" sz="2800" dirty="0" smtClean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182 АЗСП </a:t>
            </a:r>
            <a:r>
              <a:rPr lang="uk-UA" sz="2800" dirty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Південного фронту 18 армії. </a:t>
            </a:r>
            <a:endParaRPr lang="ru-RU" sz="2800" dirty="0">
              <a:solidFill>
                <a:srgbClr val="000C1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668" y="784583"/>
            <a:ext cx="3419872" cy="515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6187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808933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uk-UA" sz="2800" dirty="0" smtClean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З </a:t>
            </a:r>
            <a:r>
              <a:rPr lang="uk-UA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січня1943</a:t>
            </a:r>
            <a:r>
              <a:rPr lang="uk-UA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smtClean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року служив у резервному 50 АЗСП 44 армії 3-го і 4-го Українського фронту. По </a:t>
            </a:r>
            <a:r>
              <a:rPr lang="uk-UA" sz="2800" dirty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закінченню війни, з</a:t>
            </a:r>
            <a:r>
              <a:rPr lang="uk-UA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травня 1945</a:t>
            </a:r>
            <a:r>
              <a:rPr lang="uk-UA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року по </a:t>
            </a:r>
            <a:r>
              <a:rPr lang="uk-UA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квітень 1946</a:t>
            </a:r>
            <a:r>
              <a:rPr lang="uk-UA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року, продовжив службу на посаді начальника штабу артдивізіону 55 механізованого артполку 17 механізованої дивізії – група окупаційних військ в </a:t>
            </a:r>
            <a:r>
              <a:rPr lang="uk-UA" sz="2800" dirty="0" smtClean="0">
                <a:solidFill>
                  <a:srgbClr val="000C10"/>
                </a:solidFill>
                <a:latin typeface="Times New Roman" pitchFamily="18" charset="0"/>
                <a:cs typeface="Times New Roman" pitchFamily="18" charset="0"/>
              </a:rPr>
              <a:t>Німеччині.</a:t>
            </a:r>
            <a:endParaRPr lang="ru-RU" sz="2800" dirty="0">
              <a:solidFill>
                <a:srgbClr val="000C1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659" r="4044" b="6127"/>
          <a:stretch/>
        </p:blipFill>
        <p:spPr bwMode="auto">
          <a:xfrm>
            <a:off x="391163" y="3260064"/>
            <a:ext cx="4138777" cy="3300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010" r="2934"/>
          <a:stretch/>
        </p:blipFill>
        <p:spPr bwMode="auto">
          <a:xfrm>
            <a:off x="4860032" y="3225175"/>
            <a:ext cx="3979168" cy="3300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962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Другая 30">
      <a:dk1>
        <a:srgbClr val="5DD3FF"/>
      </a:dk1>
      <a:lt1>
        <a:sysClr val="window" lastClr="FFFFFF"/>
      </a:lt1>
      <a:dk2>
        <a:srgbClr val="BEEDFF"/>
      </a:dk2>
      <a:lt2>
        <a:srgbClr val="C9C2D1"/>
      </a:lt2>
      <a:accent1>
        <a:srgbClr val="CEB966"/>
      </a:accent1>
      <a:accent2>
        <a:srgbClr val="9CB084"/>
      </a:accent2>
      <a:accent3>
        <a:srgbClr val="A6D0DE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715</TotalTime>
  <Words>609</Words>
  <Application>Microsoft Office PowerPoint</Application>
  <PresentationFormat>Экран (4:3)</PresentationFormat>
  <Paragraphs>38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Техническая</vt:lpstr>
      <vt:lpstr>Презентация PowerPoint</vt:lpstr>
      <vt:lpstr>БОНДАРЕНКо МИКОЛа ІВАНОВИЧ: Творчий шлях знаного науковця  (1909 – 1982)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Sveta</cp:lastModifiedBy>
  <cp:revision>134</cp:revision>
  <dcterms:created xsi:type="dcterms:W3CDTF">2014-05-26T11:25:46Z</dcterms:created>
  <dcterms:modified xsi:type="dcterms:W3CDTF">2014-09-24T17:34:55Z</dcterms:modified>
</cp:coreProperties>
</file>