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342" r:id="rId2"/>
    <p:sldId id="302" r:id="rId3"/>
    <p:sldId id="304" r:id="rId4"/>
    <p:sldId id="322" r:id="rId5"/>
    <p:sldId id="323" r:id="rId6"/>
    <p:sldId id="324" r:id="rId7"/>
    <p:sldId id="325" r:id="rId8"/>
    <p:sldId id="326" r:id="rId9"/>
    <p:sldId id="327" r:id="rId10"/>
    <p:sldId id="310" r:id="rId11"/>
    <p:sldId id="328" r:id="rId12"/>
    <p:sldId id="329" r:id="rId13"/>
    <p:sldId id="344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C10"/>
    <a:srgbClr val="0000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89985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DA512-949F-4EA2-A1A9-A0D058A2E906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B37D9-0376-49AA-9FD7-FE00FA7BF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9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B37D9-0376-49AA-9FD7-FE00FA7BFD5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Вітаємо! </a:t>
            </a:r>
            <a:endParaRPr lang="uk-UA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учасників  міжнародної наукової конференції</a:t>
            </a:r>
          </a:p>
          <a:p>
            <a:pPr algn="ctr"/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«Перспективи розвитку лісового та садово-паркового господарства»</a:t>
            </a:r>
          </a:p>
          <a:p>
            <a:pPr algn="ctr"/>
            <a:endParaRPr lang="uk-UA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 нагоди 105-ї річниці від Дня народження М. І. Бондаренка, випускника Уманського сільськогосподарського інституту, завідувача кафедри лісівництва, меліорації і  декоративного садівництва</a:t>
            </a:r>
            <a:endParaRPr lang="uk-UA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51238" y="4428850"/>
            <a:ext cx="4088683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Довідка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Кількість публікацій – 82</a:t>
            </a:r>
          </a:p>
          <a:p>
            <a:r>
              <a:rPr lang="uk-UA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Кількість авторів </a:t>
            </a:r>
            <a:r>
              <a:rPr lang="uk-UA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k-UA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134 чол.</a:t>
            </a:r>
          </a:p>
          <a:p>
            <a:r>
              <a:rPr lang="uk-UA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з них –</a:t>
            </a:r>
            <a:r>
              <a:rPr lang="en-US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32 доктори наук, </a:t>
            </a:r>
          </a:p>
          <a:p>
            <a:r>
              <a:rPr lang="uk-UA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т. ч. 2 іноземних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576" y="4023635"/>
            <a:ext cx="194142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квітні 1946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М. І. Бондаренко повертається до м. Умані, де влаштовується працювати агрономом відділу декоративного садівництва навчального господарства Уманського сільськогосподарського інституту (УСГІ), з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травня 1946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– старший викладач з декоративного садівництва за сумісництвом.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DSC_044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2996952"/>
            <a:ext cx="6768752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62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55" y="24728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Після війни він багато сил докладає для відновлення декоративного цеху навчального господарства, зруйнованої фашистами оранжереї, особливу увагу звертає на розвиток квіткового насінництва і одночасно з цим викладає студентам інституту курс декоративного садівництва і лісівництва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r="6330"/>
          <a:stretch/>
        </p:blipFill>
        <p:spPr bwMode="auto">
          <a:xfrm>
            <a:off x="127946" y="2924944"/>
            <a:ext cx="4229834" cy="356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Sveta\Desktop\Бондаренко1\Бондаренко фото\DSC_00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2" r="3919"/>
          <a:stretch/>
        </p:blipFill>
        <p:spPr bwMode="auto">
          <a:xfrm>
            <a:off x="4671211" y="2924944"/>
            <a:ext cx="4325821" cy="356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 rot="14844279">
            <a:off x="1209003" y="3680553"/>
            <a:ext cx="351577" cy="1216744"/>
          </a:xfrm>
          <a:prstGeom prst="downArrow">
            <a:avLst>
              <a:gd name="adj1" fmla="val 55120"/>
              <a:gd name="adj2" fmla="val 42884"/>
            </a:avLst>
          </a:prstGeom>
          <a:solidFill>
            <a:srgbClr val="99CCFF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14844279">
            <a:off x="4181990" y="3760336"/>
            <a:ext cx="351577" cy="1216744"/>
          </a:xfrm>
          <a:prstGeom prst="downArrow">
            <a:avLst>
              <a:gd name="adj1" fmla="val 55120"/>
              <a:gd name="adj2" fmla="val 42884"/>
            </a:avLst>
          </a:prstGeom>
          <a:solidFill>
            <a:srgbClr val="99CCFF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1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400" y="1052736"/>
            <a:ext cx="882047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0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 підставі Постанови Ради Міністрів України «Про розвиток квітникарства в Україні» М. І. Бондаренко звертається до адміністрації інституту з проханням про організацію опорної селекційної насіннєвої дільниці та розширення колекційної ділянки декоративно-квіткових рослин. Його призначено відповідальним за декоративне садівництво з метою продовжити науково-дослідну роботу з декоративного садівництва та квітникарства, яка ним же розпочата в довоєнні роки.</a:t>
            </a:r>
            <a:endParaRPr lang="ru-RU" sz="30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97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Аспірантура\Конференції\Бондаренко 2014\Бондаренко фото\DSC_004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385"/>
            <a:ext cx="9144000" cy="625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9817" y="6245946"/>
            <a:ext cx="84643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 колекційній ділянці квіткових рослин</a:t>
            </a:r>
            <a:endParaRPr lang="ru-RU" sz="3200" b="1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6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048" y="188640"/>
            <a:ext cx="86044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серпня 1969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М. І. Бондаренко призначається завідувачем кафедри меліорації, геодезії, лісівництва і декоративного садівництва, а з </a:t>
            </a:r>
            <a:r>
              <a:rPr lang="uk-UA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198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переходить працювати на посаду доцента цієї ж кафедри.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Аспірантура\Конференції\Бондаренко 2014\Бондаренко фото\68805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15" y="2033798"/>
            <a:ext cx="7287314" cy="470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65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 І. Бондаренком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пов’язана ціла епоха захоплення садовими квітами. З ранньої весни, на прилеглій території адміністративного корпусу Уманського національного університету садівництва, розгортався різнокольоровими барвами тюльпановий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килим,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а влітку розпочинали квітувати жоржини. 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48" y="2769737"/>
            <a:ext cx="5544616" cy="382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19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2096" y="332656"/>
            <a:ext cx="515255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Виконуючи великий обсяг педагогічної, господарської, керівної та громадської роботи, Микола Іванович впродовж багатьох років проводив наукові дослідження в галузі декоративного садівництва, наслідки яких узагальнено в друкованих працях, а написана ним у співавторстві книга </a:t>
            </a:r>
            <a:r>
              <a:rPr lang="uk-UA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«Людина і квіти» </a:t>
            </a:r>
            <a:r>
              <a:rPr lang="uk-UA" sz="2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стала посібником з естетики для студентів сільськогосподарських вузів і учнів сільськогосподарських технікумів.</a:t>
            </a:r>
            <a:endParaRPr lang="ru-RU" sz="26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Аспірантура\Конференції\Бондаренко 2014\Бондаренко книги\WP_20140512_13_01_18_SmartSho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344537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43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2643" y="918461"/>
            <a:ext cx="5946877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5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Він </a:t>
            </a:r>
            <a:r>
              <a:rPr lang="uk-UA" sz="25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постійно брав участь у створенні зелених і квіткових декоративних масивів, зон відпочинку, надавав висококваліфіковані консультації щодо розмноження та вирощування квітів, дерев, чагарників. Неоціненний вклад вченого у справу охорони навколишнього  середовища, зелених ресурсів природи нашого рідного краю.</a:t>
            </a:r>
            <a:endParaRPr lang="ru-RU" sz="25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167" y="4499270"/>
            <a:ext cx="4176464" cy="235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045"/>
          <a:stretch/>
        </p:blipFill>
        <p:spPr bwMode="auto">
          <a:xfrm>
            <a:off x="216021" y="1124744"/>
            <a:ext cx="292601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5085" y="14275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5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Добру пам’ять залишив про себе М. І. Бондаренко в нашому місті, інституті та дендрологічному парку «Софіївка». </a:t>
            </a:r>
            <a:endParaRPr lang="ru-RU" sz="2500" dirty="0">
              <a:solidFill>
                <a:srgbClr val="000C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Бондаренко </a:t>
            </a:r>
            <a:r>
              <a:rPr lang="uk-UA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Мико</a:t>
            </a: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</a:t>
            </a:r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Іванович 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нагороджений </a:t>
            </a:r>
            <a:r>
              <a:rPr lang="uk-UA" sz="3200" b="1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орденами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3200" b="1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медалями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, серед яких: орден Великої Вітчизняної війни І ступеня (31.08.1944 р.), орден Великої Вітчизняної війни ІІ ступеня (20.03.1945 р.), орден Червоного Прапора (26.05.1946 р.) та медалями: медаль за звільнення Варшави, за перемогу над Німеччиною, 20 років Перемоги у Великій Вітчизняній війні, 25 років Перемоги у Великій Вітчизняній війні, медаллю «100 років з дня народження Леніна», 60 років Червоної армії, 30 років Перемоги.</a:t>
            </a:r>
            <a:endParaRPr lang="ru-RU" sz="32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3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0421" y="2739"/>
            <a:ext cx="4392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1959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році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Бондаренку М. І. присвоєне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почесне звання </a:t>
            </a:r>
            <a:r>
              <a:rPr lang="uk-UA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«Заслужений агроном України».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Він активно займався громадською діяльністю. Неодноразово обирався депутатом міської Ради, народним засідателем у суді міста Умань, був консультантом з питань озеленення міста, очолював оргкомітет з підготовки загальноміської виставки квітів.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198419" cy="591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08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1005" y="1196752"/>
            <a:ext cx="4351321" cy="4601324"/>
          </a:xfrm>
        </p:spPr>
        <p:txBody>
          <a:bodyPr>
            <a:normAutofit/>
          </a:bodyPr>
          <a:lstStyle/>
          <a:p>
            <a:pPr indent="450215" algn="ctr"/>
            <a:r>
              <a:rPr lang="uk-UA" sz="3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БОНДАРЕНКо</a:t>
            </a:r>
            <a:r>
              <a:rPr lang="uk-UA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МИКОЛа</a:t>
            </a:r>
            <a:r>
              <a:rPr lang="uk-UA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ІВАНОВИЧ: Творчий шлях знаного науковця </a:t>
            </a:r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909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19</a:t>
            </a:r>
            <a:r>
              <a:rPr lang="uk-UA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94"/>
          <a:stretch/>
        </p:blipFill>
        <p:spPr bwMode="auto">
          <a:xfrm>
            <a:off x="755576" y="961752"/>
            <a:ext cx="3500815" cy="540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5951020"/>
            <a:ext cx="3734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Доповідає:</a:t>
            </a:r>
          </a:p>
          <a:p>
            <a:pPr algn="r"/>
            <a:r>
              <a:rPr lang="uk-UA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спірант С. А. </a:t>
            </a:r>
            <a:r>
              <a:rPr lang="uk-UA" sz="24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Масловата</a:t>
            </a: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88640"/>
            <a:ext cx="4841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В.П. </a:t>
            </a:r>
            <a:r>
              <a:rPr lang="uk-UA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Шлапак, С</a:t>
            </a:r>
            <a:r>
              <a:rPr lang="uk-UA" sz="28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uk-UA" sz="2800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Масловата</a:t>
            </a:r>
            <a:endParaRPr lang="ru-RU" sz="28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20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1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70" y="5903893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Помер Бондаренко Микола Іванович </a:t>
            </a:r>
            <a:endParaRPr lang="uk-UA" sz="2800" b="1" dirty="0" smtClean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липня 1982 року.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94"/>
          <a:stretch/>
        </p:blipFill>
        <p:spPr bwMode="auto">
          <a:xfrm>
            <a:off x="2657651" y="332655"/>
            <a:ext cx="3684682" cy="535960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5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r="8181"/>
          <a:stretch/>
        </p:blipFill>
        <p:spPr bwMode="auto">
          <a:xfrm>
            <a:off x="228829" y="620688"/>
            <a:ext cx="5643569" cy="515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57884" y="1643050"/>
            <a:ext cx="31066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Дякую</a:t>
            </a:r>
          </a:p>
          <a:p>
            <a:pPr algn="ctr"/>
            <a:r>
              <a:rPr lang="uk-UA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uk-UA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увагу!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6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Бондаренко Микола </a:t>
            </a:r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Іванович 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кандидат сільськогосподарських наук, доцент, завідувач кафедри меліорації, геодезії, лісівництва і декоративного садівництва Уманського сільськогосподарського інституту 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1969‑1982 рр.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), нині кафедра лісового господарства Уманського національного університету садівництва, 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знаний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український вчений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3600" i="1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86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38944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Народився Микола Іванович 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Бондаренко </a:t>
            </a:r>
            <a:r>
              <a:rPr lang="uk-UA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листопада 1909 року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в селі Саша </a:t>
            </a:r>
            <a:r>
              <a:rPr lang="uk-UA" sz="3600" dirty="0" err="1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Теплицького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 району Вінницької області в селянській багатодітній родині середняків, батьки займалися 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землеробством.</a:t>
            </a:r>
          </a:p>
          <a:p>
            <a:pPr indent="457200" algn="just"/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1926-1928 рр.</a:t>
            </a:r>
            <a:r>
              <a:rPr lang="uk-UA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учень неповної середньої школи в м. </a:t>
            </a:r>
            <a:r>
              <a:rPr lang="uk-UA" sz="3600" dirty="0" err="1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Теплик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 Вінницької області, а </a:t>
            </a:r>
            <a:r>
              <a:rPr lang="uk-UA" sz="36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вересня 1928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по </a:t>
            </a:r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травень 1930 року 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навчався на Уманському </a:t>
            </a:r>
            <a:r>
              <a:rPr lang="uk-UA" sz="3600" dirty="0" err="1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робфаці</a:t>
            </a:r>
            <a:r>
              <a:rPr lang="uk-UA" sz="36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5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-128528"/>
            <a:ext cx="582865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2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травня </a:t>
            </a:r>
            <a:r>
              <a:rPr lang="uk-UA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1930 року 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uk-UA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 вересня 1933 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року 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навчався в Уманському плодово-ягідному інституті, на садівничому факультеті, де захистив дипломну роботу за темою:</a:t>
            </a: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«Вирощування одноліток яблуні без застосування пенька» 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та отримав диплом агронома плодово-ягідного виробництва. Відразу після закінчення інституту був призваний на річну строкову службу.</a:t>
            </a:r>
            <a:endParaRPr lang="ru-RU" sz="32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1"/>
          <a:stretch/>
        </p:blipFill>
        <p:spPr bwMode="auto">
          <a:xfrm>
            <a:off x="107504" y="1472226"/>
            <a:ext cx="2788962" cy="3785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73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157192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жовтня 1933 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жовтня 1934 </a:t>
            </a:r>
            <a:r>
              <a:rPr lang="uk-UA" sz="32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років – курсант-однорічник в РККА м. Радомишль Житомирської області 8-ий КАП. </a:t>
            </a:r>
            <a:endParaRPr lang="ru-RU" sz="32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642484" cy="4867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 rot="14844279">
            <a:off x="659620" y="3492299"/>
            <a:ext cx="747178" cy="1382409"/>
          </a:xfrm>
          <a:prstGeom prst="downArrow">
            <a:avLst>
              <a:gd name="adj1" fmla="val 55120"/>
              <a:gd name="adj2" fmla="val 42884"/>
            </a:avLst>
          </a:prstGeom>
          <a:solidFill>
            <a:srgbClr val="99CCFF">
              <a:alpha val="3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77" y="404664"/>
            <a:ext cx="90364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жовтня 1934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по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грудня 1934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М. І. Бондаренка, після закінчення вузу, призначають асистентом кафедри фізіології Уманського сільськогосподарського інституту (УСГІ), де одночасно, до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липня 1941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він працював на посаді завідувача відділу декоративного садівництва та викладачем декоративного садівництва. В цей час він розпочав свою наукову роботу пов’язану із селекцією деревних порід, а саме тополь, верби та квіткових рослин, зокрема жоржин. Саме це дало можливість молодому агроному використати набуті вузівські знання в практичній роботі зі селекції деревних та квіткових рослин, що в кінцевому рахунку визначило подальшу його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науково-педагогічну роботу. 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93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5210" y="729584"/>
            <a:ext cx="51125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Наукова робота була перервана початком Другої світової війни. З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липня 1941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призваний в армію. Війну прослужив артилеристом. Так, з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липня </a:t>
            </a:r>
            <a:r>
              <a:rPr lang="uk-UA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1941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серпень 1942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заступник командира батареї, а згодом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‑ помічник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начальника штабу артилерійського дивізіону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182 АЗСП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Південного фронту 18 армії. 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68" y="784583"/>
            <a:ext cx="3419872" cy="515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18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0893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січня1943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служив у резервному 50 АЗСП 44 армії 3-го і 4-го Українського фронту. По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закінченню війни, з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травня 1945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 по </a:t>
            </a:r>
            <a:r>
              <a:rPr lang="uk-UA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квітень 1946</a:t>
            </a: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року, продовжив службу на посаді начальника штабу артдивізіону 55 механізованого артполку 17 механізованої дивізії – група окупаційних військ в </a:t>
            </a:r>
            <a:r>
              <a:rPr lang="uk-UA" sz="2800" dirty="0" smtClean="0">
                <a:solidFill>
                  <a:srgbClr val="000C10"/>
                </a:solidFill>
                <a:latin typeface="Times New Roman" pitchFamily="18" charset="0"/>
                <a:cs typeface="Times New Roman" pitchFamily="18" charset="0"/>
              </a:rPr>
              <a:t>Німеччині.</a:t>
            </a:r>
            <a:endParaRPr lang="ru-RU" sz="2800" dirty="0">
              <a:solidFill>
                <a:srgbClr val="000C1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9" r="4044" b="6127"/>
          <a:stretch/>
        </p:blipFill>
        <p:spPr bwMode="auto">
          <a:xfrm>
            <a:off x="391163" y="3260064"/>
            <a:ext cx="4138777" cy="330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10" r="2934"/>
          <a:stretch/>
        </p:blipFill>
        <p:spPr bwMode="auto">
          <a:xfrm>
            <a:off x="4860032" y="3225175"/>
            <a:ext cx="3979168" cy="330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62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30">
      <a:dk1>
        <a:srgbClr val="5DD3FF"/>
      </a:dk1>
      <a:lt1>
        <a:sysClr val="window" lastClr="FFFFFF"/>
      </a:lt1>
      <a:dk2>
        <a:srgbClr val="BEEDFF"/>
      </a:dk2>
      <a:lt2>
        <a:srgbClr val="C9C2D1"/>
      </a:lt2>
      <a:accent1>
        <a:srgbClr val="CEB966"/>
      </a:accent1>
      <a:accent2>
        <a:srgbClr val="9CB084"/>
      </a:accent2>
      <a:accent3>
        <a:srgbClr val="A6D0DE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609</Words>
  <Application>Microsoft Office PowerPoint</Application>
  <PresentationFormat>Экран (4:3)</PresentationFormat>
  <Paragraphs>38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Техническая</vt:lpstr>
      <vt:lpstr>Презентация PowerPoint</vt:lpstr>
      <vt:lpstr>БОНДАРЕНКо МИКОЛа ІВАНОВИЧ: Творчий шлях знаного науковця  (1909 – 1982)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134</cp:revision>
  <dcterms:created xsi:type="dcterms:W3CDTF">2014-05-26T11:25:46Z</dcterms:created>
  <dcterms:modified xsi:type="dcterms:W3CDTF">2014-09-24T17:34:55Z</dcterms:modified>
</cp:coreProperties>
</file>