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57" r:id="rId4"/>
    <p:sldId id="258" r:id="rId5"/>
    <p:sldId id="259" r:id="rId6"/>
    <p:sldId id="271" r:id="rId7"/>
    <p:sldId id="260" r:id="rId8"/>
    <p:sldId id="267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274BC-54F3-45B8-AD40-777F88D0087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98FC3-DA6C-4BC2-A2B3-63CE099B29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EE759-8E0A-4FE8-BD0C-255442202FBD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B846B-034F-446C-B41E-48FA18992B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B846B-034F-446C-B41E-48FA18992B8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3581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Уманський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національний університет садівництва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кафедра лісового господарства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3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СЕЗОННИЙ РОЗВИТОК </a:t>
            </a:r>
            <a:r>
              <a:rPr lang="uk-UA" sz="33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THUJA PLICATA</a:t>
            </a:r>
            <a:r>
              <a:rPr lang="uk-UA" sz="3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DON.</a:t>
            </a:r>
            <a:r>
              <a:rPr lang="uk-UA" sz="33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УМОВАХ ПРАВОБЕРЕЖНОГО ЛІСОСТЕПУ УКРАЇНИ</a:t>
            </a:r>
            <a:r>
              <a:rPr lang="ru-RU" sz="3100" dirty="0" smtClean="0">
                <a:effectLst/>
              </a:rPr>
              <a:t/>
            </a:r>
            <a:br>
              <a:rPr lang="ru-RU" sz="3100" dirty="0" smtClean="0">
                <a:effectLst/>
              </a:rPr>
            </a:br>
            <a:endParaRPr lang="ru-RU" sz="31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8305800" cy="1981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Доповідач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Іващенко І. Є.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Науковий керівник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доктор с.-г. наук,                       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професор  Шлапак В.П.</a:t>
            </a:r>
          </a:p>
          <a:p>
            <a:pPr algn="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УМАНЬ - 2012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b="1" dirty="0" smtClean="0"/>
          </a:p>
          <a:p>
            <a:pPr algn="ctr">
              <a:buNone/>
            </a:pPr>
            <a:endParaRPr lang="en-US" b="1" dirty="0" smtClean="0"/>
          </a:p>
          <a:p>
            <a:pPr marL="0">
              <a:spcBef>
                <a:spcPts val="0"/>
              </a:spcBef>
              <a:buNone/>
            </a:pP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Об’єкт дослідження</a:t>
            </a:r>
          </a:p>
          <a:p>
            <a:pPr marL="0">
              <a:spcBef>
                <a:spcPts val="0"/>
              </a:spcBef>
              <a:buNone/>
            </a:pP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Thuja plicata</a:t>
            </a:r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Don. </a:t>
            </a:r>
            <a:endParaRPr lang="uk-UA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endParaRPr lang="uk-UA" sz="3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endParaRPr lang="uk-UA" sz="3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uk-UA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uk-UA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Особливості росту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T. plicatа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умовах інтродукції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Правобережного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Лісостепу України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 дослідження</a:t>
            </a: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Встановити  особливості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сезонного ритму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розвитку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Правобережному Лісостепу України.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609600"/>
            <a:ext cx="1877568" cy="2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D:\АСПІРАНТУРА\Туя гіг. фото\Туя гігантська фото\Thuja_plicata-3,_by_Mary_Vaux_Walco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1660358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sz="4400" b="1" dirty="0" smtClean="0"/>
              <a:t>Методика досліджень</a:t>
            </a:r>
            <a:r>
              <a:rPr lang="uk-UA" sz="4400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изначення сезонного ритму росту 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розвитку </a:t>
            </a:r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дили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„</a:t>
            </a:r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Методико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фенолог</a:t>
            </a:r>
            <a:r>
              <a:rPr lang="uk-UA" sz="2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ічних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спостережень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ботан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садах С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СР”</a:t>
            </a:r>
            <a:r>
              <a:rPr lang="uk-UA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 за методикою Калініченка О.А. </a:t>
            </a:r>
            <a:endParaRPr lang="ru-RU" sz="2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133600"/>
            <a:ext cx="7848600" cy="4495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Нами виділено 10 основних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фаз в сезонному ритмі розвитку рослин: 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період спокою;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початок бубнявіння генеративних бруньок;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пилування чоловічих стробілів;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цвітіння жіночих стробілів;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початок бубнявіння вегетативних бруньок;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розпускання вегетативних бруньок;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початок росту пагонів;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закінчення росту пагонів, достигання шишок;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розсівання насіння.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Таблиця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Результати фенологічних спостережень за формуванням генеративних органів модельних дерев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впродовж 2012 року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1219200"/>
          <a:ext cx="8839199" cy="5215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838200"/>
                <a:gridCol w="990600"/>
                <a:gridCol w="914400"/>
                <a:gridCol w="914400"/>
                <a:gridCol w="914400"/>
                <a:gridCol w="914400"/>
                <a:gridCol w="1219200"/>
                <a:gridCol w="1142999"/>
              </a:tblGrid>
              <a:tr h="493934">
                <a:tc rowSpan="3">
                  <a:txBody>
                    <a:bodyPr/>
                    <a:lstStyle/>
                    <a:p>
                      <a:pPr algn="ctr"/>
                      <a:endParaRPr kumimoji="0" lang="uk-UA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модельного</a:t>
                      </a:r>
                      <a:endParaRPr kumimoji="0" lang="ru-RU" sz="12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дерева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Дати настання фенологічних фаз розвитку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3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Початок бубнявіння бруньок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Пилування 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чоловічих стробілів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«Цвітіння»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жіночих стробілів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0" lang="uk-UA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Достигання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шишок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0" lang="uk-UA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Розсівання </a:t>
                      </a:r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насіння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39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чол.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жін.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початок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закінчення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початок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закінчення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82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26. 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24.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2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19.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05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29.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2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24.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2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 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17.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24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 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 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25.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39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23.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42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 IX – 27.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23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25.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6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</a:t>
                      </a: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21.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 –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Таблиця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Результати фенологічних спостережень за формуванням вегетативних органів модельних дерев 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впродовж 2012 року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763001" cy="5362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389"/>
                <a:gridCol w="1207148"/>
                <a:gridCol w="1207148"/>
                <a:gridCol w="1207148"/>
                <a:gridCol w="1207148"/>
                <a:gridCol w="1207148"/>
                <a:gridCol w="1441872"/>
              </a:tblGrid>
              <a:tr h="457200">
                <a:tc rowSpan="3">
                  <a:txBody>
                    <a:bodyPr/>
                    <a:lstStyle/>
                    <a:p>
                      <a:pPr algn="ctr"/>
                      <a:endParaRPr kumimoji="0" lang="uk-UA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Номер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модельного дерева</a:t>
                      </a:r>
                      <a:endParaRPr lang="ru-RU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Дати настання фенологічних фаз розвитку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kumimoji="0" lang="uk-UA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Тривалість </a:t>
                      </a:r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вегетації,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діб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kumimoji="0" lang="uk-UA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Період </a:t>
                      </a:r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спокою, 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діб</a:t>
                      </a:r>
                      <a:endParaRPr lang="ru-RU" sz="1400" dirty="0"/>
                    </a:p>
                  </a:txBody>
                  <a:tcPr/>
                </a:tc>
              </a:tr>
              <a:tr h="34740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Початок бубнявіння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бруньок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Розпускання бруньок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Ріст пагонів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1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початок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закінчення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13.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21.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25.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159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uk-UA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15.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22.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25.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188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13.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22.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189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11.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23.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187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15.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21.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26.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192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23.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193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14.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19. 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24.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191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40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16.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22.</a:t>
                      </a:r>
                      <a:r>
                        <a:rPr lang="uk-UA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29.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191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39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11.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22.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26.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180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185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29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12.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19.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23.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27. 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IX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189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292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Середні дані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175,5 ± 4,5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189,5 ± 3,5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4102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Цикл розвитку від закладання квіткових бруньок до дозрівання насіння триває близько 390 </a:t>
            </a:r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діб.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АСПІРАНТУРА\Туя гіг. фото\Foto\IMG_1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766" r="-2078"/>
          <a:stretch>
            <a:fillRect/>
          </a:stretch>
        </p:blipFill>
        <p:spPr bwMode="auto">
          <a:xfrm>
            <a:off x="6096000" y="533400"/>
            <a:ext cx="2786375" cy="1806210"/>
          </a:xfrm>
          <a:prstGeom prst="rect">
            <a:avLst/>
          </a:prstGeom>
          <a:noFill/>
        </p:spPr>
      </p:pic>
      <p:pic>
        <p:nvPicPr>
          <p:cNvPr id="3076" name="Picture 4" descr="D:\АСПІРАНТУРА\Туя гіг. фото\Foto\IMG_1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048000"/>
            <a:ext cx="2971800" cy="1981200"/>
          </a:xfrm>
          <a:prstGeom prst="rect">
            <a:avLst/>
          </a:prstGeom>
          <a:noFill/>
        </p:spPr>
      </p:pic>
      <p:pic>
        <p:nvPicPr>
          <p:cNvPr id="3077" name="Picture 5" descr="D:\АСПІРАНТУРА\Туя гіг. фото\Туя гігантська фото\fig97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971800"/>
            <a:ext cx="1076325" cy="933450"/>
          </a:xfrm>
          <a:prstGeom prst="rect">
            <a:avLst/>
          </a:prstGeom>
          <a:noFill/>
        </p:spPr>
      </p:pic>
      <p:pic>
        <p:nvPicPr>
          <p:cNvPr id="3080" name="Picture 8" descr="D:\АСПІРАНТУРА\Туя гіг. фото\thuja_001_shd.jpg"/>
          <p:cNvPicPr>
            <a:picLocks noChangeAspect="1" noChangeArrowheads="1"/>
          </p:cNvPicPr>
          <p:nvPr/>
        </p:nvPicPr>
        <p:blipFill>
          <a:blip r:embed="rId5" cstate="print"/>
          <a:srcRect l="14603" t="54116" r="71296" b="24481"/>
          <a:stretch>
            <a:fillRect/>
          </a:stretch>
        </p:blipFill>
        <p:spPr bwMode="auto">
          <a:xfrm>
            <a:off x="5943600" y="4038600"/>
            <a:ext cx="591116" cy="598017"/>
          </a:xfrm>
          <a:prstGeom prst="rect">
            <a:avLst/>
          </a:prstGeom>
          <a:noFill/>
        </p:spPr>
      </p:pic>
      <p:pic>
        <p:nvPicPr>
          <p:cNvPr id="3081" name="Picture 9" descr="D:\АСПІРАНТУРА\Туя гіг. фото\Foto\IMG_12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533400"/>
            <a:ext cx="2743200" cy="1828800"/>
          </a:xfrm>
          <a:prstGeom prst="rect">
            <a:avLst/>
          </a:prstGeom>
          <a:noFill/>
        </p:spPr>
      </p:pic>
      <p:pic>
        <p:nvPicPr>
          <p:cNvPr id="3082" name="Picture 10" descr="D:\АСПІРАНТУРА\Туя гіг. фото\Туя гігантська фото\hthpl--cofemale-devel427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381000"/>
            <a:ext cx="1473200" cy="2209800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>
            <a:off x="3200400" y="1219200"/>
            <a:ext cx="457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486400" y="1219200"/>
            <a:ext cx="457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Таблиця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Визначення довжини приросту пагонів  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за період вегетації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219200"/>
          <a:ext cx="8610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822"/>
                <a:gridCol w="223238"/>
                <a:gridCol w="306479"/>
                <a:gridCol w="364856"/>
                <a:gridCol w="364856"/>
                <a:gridCol w="364856"/>
                <a:gridCol w="364856"/>
                <a:gridCol w="364856"/>
                <a:gridCol w="437827"/>
                <a:gridCol w="364856"/>
                <a:gridCol w="364856"/>
                <a:gridCol w="437827"/>
                <a:gridCol w="364856"/>
                <a:gridCol w="364856"/>
                <a:gridCol w="364856"/>
                <a:gridCol w="437827"/>
                <a:gridCol w="437827"/>
                <a:gridCol w="364856"/>
                <a:gridCol w="364856"/>
                <a:gridCol w="131348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uk-UA" sz="1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kumimoji="0" lang="uk-UA" sz="1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модель-ного</a:t>
                      </a:r>
                      <a:endParaRPr kumimoji="0" lang="ru-RU" sz="1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дерева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Приріст, см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kumimoji="0" lang="uk-UA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Річний </a:t>
                      </a:r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приріст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квітень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травень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червень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липень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серпень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вересень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5,5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4,7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34,4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7,1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33,1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7,6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39,6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32,4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27,8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7,6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38,7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30,1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31,8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6,3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4,4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38,9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19">
                  <a:txBody>
                    <a:bodyPr/>
                    <a:lstStyle/>
                    <a:p>
                      <a:pPr algn="ctr"/>
                      <a:r>
                        <a:rPr kumimoji="0"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НІР</a:t>
                      </a:r>
                      <a:r>
                        <a:rPr kumimoji="0" lang="uk-UA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095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2,84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Вегетаційний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період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триває 175,5 ± 4,5 діб, під час якого вона проходить повний цикл розвитку.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Період спокою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триває 189,5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± 3,5діб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Початок росту пагонів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T. plicata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відмічається в третій декаді квітня при середньодобовій температурі  вище +10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С. Ріст пагонів  триває 145±5 діб.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Річний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приріст пагонів досліджуваних модельних дерев становить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27,8 до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,2 см.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СПІРАНТУРА\Туя гіг. фото\Foto\IMG_1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257800"/>
            <a:ext cx="8534400" cy="10668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7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1008</Words>
  <Application>Microsoft Office PowerPoint</Application>
  <PresentationFormat>Экран (4:3)</PresentationFormat>
  <Paragraphs>467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Уманський національний університет садівництва кафедра лісового господарства    СЕЗОННИЙ РОЗВИТОК THUJA PLICATA DON. В УМОВАХ ПРАВОБЕРЕЖНОГО ЛІСОСТЕПУ УКРАЇНИ </vt:lpstr>
      <vt:lpstr>Слайд 2</vt:lpstr>
      <vt:lpstr>    Методика досліджень   Визначення сезонного ритму росту та розвитку проводили за „Методикою фенологічних спостережень в ботанічних садах СРСР”, та за методикою Калініченка О.А. </vt:lpstr>
      <vt:lpstr>                                                                                                                                Таблиця 1. Результати фенологічних спостережень за формуванням генеративних органів модельних дерев  T. plicata впродовж 2012 року  </vt:lpstr>
      <vt:lpstr>                                                                                                                             Таблиця 2. Результати фенологічних спостережень за формуванням вегетативних органів модельних дерев T. plicata впродовж 2012 року </vt:lpstr>
      <vt:lpstr>Цикл розвитку від закладання квіткових бруньок до дозрівання насіння триває близько 390 діб.</vt:lpstr>
      <vt:lpstr>                                                                                                         Таблиця 3. Визначення довжини приросту пагонів  T. plicata за період вегетації </vt:lpstr>
      <vt:lpstr>Висновки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Аспір. Іващенко І.Є.– Уманського   національного університету садівництва   СЕЗОННИЙ РОЗВИТОК THUJA PLICATA DON. В УМОВАХ ПРАВОБЕРЕЖНОГО ЛІСОСТЕПУ УКРАЇНИ </dc:title>
  <cp:lastModifiedBy>Ira</cp:lastModifiedBy>
  <cp:revision>36</cp:revision>
  <dcterms:modified xsi:type="dcterms:W3CDTF">2012-12-04T21:15:56Z</dcterms:modified>
</cp:coreProperties>
</file>